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6"/>
  </p:notesMasterIdLst>
  <p:sldIdLst>
    <p:sldId id="259" r:id="rId2"/>
    <p:sldId id="263" r:id="rId3"/>
    <p:sldId id="365" r:id="rId4"/>
    <p:sldId id="587" r:id="rId5"/>
    <p:sldId id="586" r:id="rId6"/>
    <p:sldId id="585" r:id="rId7"/>
    <p:sldId id="588" r:id="rId8"/>
    <p:sldId id="584" r:id="rId9"/>
    <p:sldId id="583" r:id="rId10"/>
    <p:sldId id="589" r:id="rId11"/>
    <p:sldId id="593" r:id="rId12"/>
    <p:sldId id="592" r:id="rId13"/>
    <p:sldId id="591" r:id="rId14"/>
    <p:sldId id="590" r:id="rId15"/>
    <p:sldId id="594" r:id="rId16"/>
    <p:sldId id="599" r:id="rId17"/>
    <p:sldId id="598" r:id="rId18"/>
    <p:sldId id="597" r:id="rId19"/>
    <p:sldId id="600" r:id="rId20"/>
    <p:sldId id="601" r:id="rId21"/>
    <p:sldId id="596" r:id="rId22"/>
    <p:sldId id="602" r:id="rId23"/>
    <p:sldId id="603" r:id="rId24"/>
    <p:sldId id="604" r:id="rId25"/>
    <p:sldId id="595" r:id="rId26"/>
    <p:sldId id="608" r:id="rId27"/>
    <p:sldId id="607" r:id="rId28"/>
    <p:sldId id="606" r:id="rId29"/>
    <p:sldId id="605" r:id="rId30"/>
    <p:sldId id="609" r:id="rId31"/>
    <p:sldId id="610" r:id="rId32"/>
    <p:sldId id="611" r:id="rId33"/>
    <p:sldId id="615" r:id="rId34"/>
    <p:sldId id="614" r:id="rId35"/>
    <p:sldId id="617" r:id="rId36"/>
    <p:sldId id="616" r:id="rId37"/>
    <p:sldId id="613" r:id="rId38"/>
    <p:sldId id="612" r:id="rId39"/>
    <p:sldId id="618" r:id="rId40"/>
    <p:sldId id="619" r:id="rId41"/>
    <p:sldId id="621" r:id="rId42"/>
    <p:sldId id="620" r:id="rId43"/>
    <p:sldId id="622" r:id="rId44"/>
    <p:sldId id="28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2E8E366-A768-4CB4-A548-FEBB1894CE69}">
          <p14:sldIdLst>
            <p14:sldId id="259"/>
            <p14:sldId id="263"/>
            <p14:sldId id="365"/>
            <p14:sldId id="587"/>
            <p14:sldId id="586"/>
            <p14:sldId id="585"/>
            <p14:sldId id="588"/>
            <p14:sldId id="584"/>
            <p14:sldId id="583"/>
            <p14:sldId id="589"/>
            <p14:sldId id="593"/>
            <p14:sldId id="592"/>
            <p14:sldId id="591"/>
            <p14:sldId id="590"/>
            <p14:sldId id="594"/>
            <p14:sldId id="599"/>
            <p14:sldId id="598"/>
            <p14:sldId id="597"/>
            <p14:sldId id="600"/>
            <p14:sldId id="601"/>
            <p14:sldId id="596"/>
            <p14:sldId id="602"/>
            <p14:sldId id="603"/>
            <p14:sldId id="604"/>
            <p14:sldId id="595"/>
            <p14:sldId id="608"/>
            <p14:sldId id="607"/>
            <p14:sldId id="606"/>
            <p14:sldId id="605"/>
            <p14:sldId id="609"/>
            <p14:sldId id="610"/>
            <p14:sldId id="611"/>
            <p14:sldId id="615"/>
            <p14:sldId id="614"/>
            <p14:sldId id="617"/>
            <p14:sldId id="616"/>
            <p14:sldId id="613"/>
            <p14:sldId id="612"/>
            <p14:sldId id="618"/>
            <p14:sldId id="619"/>
            <p14:sldId id="621"/>
            <p14:sldId id="620"/>
            <p14:sldId id="622"/>
          </p14:sldIdLst>
        </p14:section>
        <p14:section name="无标题节" id="{B7351177-79EB-40A8-B483-E26B95C81D64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7F18B8"/>
    <a:srgbClr val="0033CC"/>
    <a:srgbClr val="9E9AF8"/>
    <a:srgbClr val="F2F2F2"/>
    <a:srgbClr val="4D81BB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2" autoAdjust="0"/>
    <p:restoredTop sz="94660"/>
  </p:normalViewPr>
  <p:slideViewPr>
    <p:cSldViewPr snapToGrid="0">
      <p:cViewPr varScale="1">
        <p:scale>
          <a:sx n="81" d="100"/>
          <a:sy n="81" d="100"/>
        </p:scale>
        <p:origin x="2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8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9.wmf"/><Relationship Id="rId1" Type="http://schemas.openxmlformats.org/officeDocument/2006/relationships/image" Target="../media/image26.wmf"/><Relationship Id="rId6" Type="http://schemas.openxmlformats.org/officeDocument/2006/relationships/image" Target="../media/image24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2277-4FA8-46DF-AE09-9B8548B6C9F1}" type="datetimeFigureOut">
              <a:rPr lang="zh-CN" altLang="en-US" smtClean="0"/>
              <a:t>2021/10/23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553FB-5533-48F3-9CC9-C3DB84C96C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6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" y="0"/>
            <a:ext cx="9131518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94" y="1748542"/>
            <a:ext cx="5946155" cy="19993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3600" b="1" spc="3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算法概论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  —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章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287969"/>
            <a:ext cx="6171741" cy="1576867"/>
          </a:xfrm>
        </p:spPr>
        <p:txBody>
          <a:bodyPr lIns="0" tIns="0" rIns="0" bIns="0">
            <a:normAutofit/>
          </a:bodyPr>
          <a:lstStyle>
            <a:lvl1pPr marL="1800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汇报人</a:t>
            </a:r>
            <a:endParaRPr lang="en-US" altLang="zh-CN" dirty="0"/>
          </a:p>
          <a:p>
            <a:r>
              <a:rPr lang="zh-CN" altLang="en-US" dirty="0"/>
              <a:t>计算机学院（国家示范性软件学院）</a:t>
            </a:r>
            <a:endParaRPr lang="en-US" altLang="zh-CN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28DBEF7-55D7-4DEC-94D9-632A41DA1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9174" y="4185029"/>
            <a:ext cx="4901882" cy="829796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日期：</a:t>
            </a:r>
            <a:r>
              <a:rPr lang="en-US" altLang="zh-CN" dirty="0" err="1"/>
              <a:t>xxxx</a:t>
            </a:r>
            <a:r>
              <a:rPr lang="zh-CN" altLang="en-US" dirty="0"/>
              <a:t>年 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A28817-1311-4BAB-BEC0-86FFD57ABF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9230" y="624460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16" y="89558"/>
            <a:ext cx="7886700" cy="619760"/>
          </a:xfrm>
        </p:spPr>
        <p:txBody>
          <a:bodyPr>
            <a:normAutofit/>
          </a:bodyPr>
          <a:lstStyle>
            <a:lvl1pPr algn="ctr">
              <a:defRPr lang="en-US" sz="2800" b="1" kern="12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768409"/>
          </a:xfr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+mn-lt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+mn-lt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2775"/>
            <a:ext cx="2057400" cy="30905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32775"/>
            <a:ext cx="2057400" cy="31157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229463-3D87-4CC3-9E2B-343069359F86}"/>
              </a:ext>
            </a:extLst>
          </p:cNvPr>
          <p:cNvCxnSpPr/>
          <p:nvPr userDrawn="1"/>
        </p:nvCxnSpPr>
        <p:spPr>
          <a:xfrm>
            <a:off x="222085" y="709318"/>
            <a:ext cx="8153909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6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8" y="164237"/>
            <a:ext cx="8897136" cy="6478351"/>
          </a:xfrm>
        </p:spPr>
        <p:txBody>
          <a:bodyPr/>
          <a:lstStyle>
            <a:lvl1pPr marL="228600" indent="-228600">
              <a:lnSpc>
                <a:spcPct val="110000"/>
              </a:lnSpc>
              <a:spcBef>
                <a:spcPts val="6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2588"/>
            <a:ext cx="2057400" cy="265185"/>
          </a:xfrm>
        </p:spPr>
        <p:txBody>
          <a:bodyPr/>
          <a:lstStyle>
            <a:lvl1pPr>
              <a:defRPr sz="1000"/>
            </a:lvl1pPr>
          </a:lstStyle>
          <a:p>
            <a:fld id="{E745593C-C1A7-4136-94F2-334F3909D5EA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066" y="6504740"/>
            <a:ext cx="3086100" cy="365125"/>
          </a:xfrm>
        </p:spPr>
        <p:txBody>
          <a:bodyPr/>
          <a:lstStyle>
            <a:lvl1pPr>
              <a:defRPr sz="100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3760" y="6680129"/>
            <a:ext cx="2057400" cy="234499"/>
          </a:xfrm>
        </p:spPr>
        <p:txBody>
          <a:bodyPr/>
          <a:lstStyle>
            <a:lvl1pPr>
              <a:defRPr sz="1000"/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E27AEB1-3D64-4C17-8B68-E8FB5EC16188}"/>
              </a:ext>
            </a:extLst>
          </p:cNvPr>
          <p:cNvSpPr/>
          <p:nvPr userDrawn="1"/>
        </p:nvSpPr>
        <p:spPr>
          <a:xfrm>
            <a:off x="122548" y="126696"/>
            <a:ext cx="8897136" cy="6515892"/>
          </a:xfrm>
          <a:prstGeom prst="roundRect">
            <a:avLst>
              <a:gd name="adj" fmla="val 2219"/>
            </a:avLst>
          </a:prstGeom>
          <a:noFill/>
          <a:ln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2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1EC3-99C5-43EA-9C8E-A8079CE30BDC}" type="datetime1">
              <a:rPr lang="zh-CN" altLang="en-US" smtClean="0"/>
              <a:t>2021/10/23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4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7A08-6084-4EE0-BAB9-300C67832331}" type="datetime1">
              <a:rPr lang="zh-CN" altLang="en-US" smtClean="0"/>
              <a:t>2021/10/23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9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2776-8847-46EE-A6D1-33ED05CE2772}" type="datetime1">
              <a:rPr lang="zh-CN" altLang="en-US" smtClean="0"/>
              <a:t>2021/10/23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8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227" y="1467870"/>
            <a:ext cx="3560519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405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57" y="4831652"/>
            <a:ext cx="14067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9144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5606474"/>
            <a:ext cx="9144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7904" y="6232236"/>
            <a:ext cx="1866677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D43C-5EE8-470F-AFF7-4F360C5DB76E}" type="datetime1">
              <a:rPr lang="zh-CN" altLang="en-US" smtClean="0"/>
              <a:t>2021/10/23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0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2" r:id="rId4"/>
    <p:sldLayoutId id="2147483653" r:id="rId5"/>
    <p:sldLayoutId id="2147483655" r:id="rId6"/>
    <p:sldLayoutId id="2147483664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8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slide" Target="slide7.x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2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24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50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11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180F51-5E97-4722-84E3-758C630FE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256" y="1838977"/>
            <a:ext cx="5946155" cy="1999320"/>
          </a:xfrm>
        </p:spPr>
        <p:txBody>
          <a:bodyPr/>
          <a:lstStyle/>
          <a:p>
            <a:r>
              <a:rPr lang="zh-CN" altLang="en-US" dirty="0"/>
              <a:t>动态规划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en-US" altLang="zh-CN" sz="2800" dirty="0"/>
              <a:t>—</a:t>
            </a:r>
            <a:r>
              <a:rPr lang="zh-CN" altLang="en-US" sz="2800" dirty="0"/>
              <a:t>第</a:t>
            </a:r>
            <a:r>
              <a:rPr lang="en-US" altLang="zh-CN" sz="2800" dirty="0"/>
              <a:t>3</a:t>
            </a:r>
            <a:r>
              <a:rPr lang="zh-CN" altLang="en-US" sz="2800" dirty="0"/>
              <a:t>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0D79C0-88FC-4B52-947A-743E15984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411762"/>
            <a:ext cx="6171741" cy="1576867"/>
          </a:xfrm>
        </p:spPr>
        <p:txBody>
          <a:bodyPr/>
          <a:lstStyle/>
          <a:p>
            <a:r>
              <a:rPr lang="zh-CN" altLang="en-US" dirty="0"/>
              <a:t>叶文</a:t>
            </a:r>
            <a:endParaRPr lang="en-US" altLang="zh-CN" dirty="0"/>
          </a:p>
          <a:p>
            <a:r>
              <a:rPr lang="en-US" altLang="zh-CN" sz="2000" dirty="0"/>
              <a:t>yewen@bupt.edu.cn</a:t>
            </a:r>
          </a:p>
          <a:p>
            <a:r>
              <a:rPr lang="zh-CN" altLang="en-US" sz="2000" dirty="0"/>
              <a:t>计算机学院（国家示范性软件学院）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15BB5D-2B86-45CA-9E4A-15E1EADBF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16312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E75AD-396F-4EF1-8600-65045AAA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动态规划算法设计步骤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F5394-AFDA-4865-B6B7-C09AEA892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1.</a:t>
            </a:r>
            <a:r>
              <a:rPr lang="zh-CN" altLang="en-US" sz="2400" dirty="0">
                <a:solidFill>
                  <a:srgbClr val="000000"/>
                </a:solidFill>
              </a:rPr>
              <a:t>找出最优解的性质，刻划其结构特征</a:t>
            </a:r>
            <a:r>
              <a:rPr lang="en-US" altLang="zh-CN" sz="2400" dirty="0">
                <a:solidFill>
                  <a:srgbClr val="000000"/>
                </a:solidFill>
              </a:rPr>
              <a:t>-</a:t>
            </a:r>
            <a:r>
              <a:rPr lang="zh-CN" altLang="en-US" sz="2400" dirty="0">
                <a:solidFill>
                  <a:srgbClr val="000000"/>
                </a:solidFill>
              </a:rPr>
              <a:t>最优子结构特征</a:t>
            </a:r>
          </a:p>
          <a:p>
            <a:pPr eaLnBrk="1" hangingPunct="1">
              <a:lnSpc>
                <a:spcPct val="110000"/>
              </a:lnSpc>
            </a:pPr>
            <a:endParaRPr lang="en-US" altLang="zh-CN" sz="2400" dirty="0"/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递归地定义最优值</a:t>
            </a:r>
            <a:endParaRPr lang="en-US" altLang="zh-CN" sz="2400" dirty="0"/>
          </a:p>
          <a:p>
            <a:pPr lvl="1">
              <a:lnSpc>
                <a:spcPct val="110000"/>
              </a:lnSpc>
            </a:pPr>
            <a:r>
              <a:rPr lang="zh-CN" altLang="en-US" sz="2400" dirty="0"/>
              <a:t>刻画原问题解与子问题解间的（数值）关系</a:t>
            </a:r>
            <a:r>
              <a:rPr lang="en-US" altLang="zh-CN" sz="2400" dirty="0"/>
              <a:t>: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400" dirty="0"/>
              <a:t>        表达式中存在</a:t>
            </a:r>
            <a:r>
              <a:rPr lang="zh-CN" altLang="en-US" sz="2400" b="1" u="sng" dirty="0">
                <a:solidFill>
                  <a:srgbClr val="FF3300"/>
                </a:solidFill>
              </a:rPr>
              <a:t>寻优变量、最优目标值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/>
              <a:t>        </a:t>
            </a:r>
            <a:r>
              <a:rPr lang="zh-CN" altLang="en-US" sz="2400" dirty="0"/>
              <a:t>注意：子问题分解方式不是固定的，</a:t>
            </a:r>
            <a:r>
              <a:rPr lang="en-US" altLang="zh-CN" sz="2400" dirty="0"/>
              <a:t>n</a:t>
            </a:r>
            <a:r>
              <a:rPr lang="en-US" altLang="zh-CN" sz="2400" dirty="0">
                <a:sym typeface="Wingdings" panose="05000000000000000000" pitchFamily="2" charset="2"/>
              </a:rPr>
              <a:t>{</a:t>
            </a:r>
            <a:r>
              <a:rPr lang="en-US" altLang="zh-CN" sz="2400" dirty="0" err="1"/>
              <a:t>k,n</a:t>
            </a:r>
            <a:r>
              <a:rPr lang="en-US" altLang="zh-CN" sz="2400" dirty="0"/>
              <a:t>-k}, k?</a:t>
            </a:r>
          </a:p>
          <a:p>
            <a:pPr eaLnBrk="1" hangingPunct="1">
              <a:lnSpc>
                <a:spcPct val="110000"/>
              </a:lnSpc>
            </a:pPr>
            <a:endParaRPr lang="en-US" altLang="zh-CN" sz="2400" dirty="0"/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以</a:t>
            </a:r>
            <a:r>
              <a:rPr lang="zh-CN" altLang="en-US" sz="2400" b="1" u="sng" dirty="0">
                <a:solidFill>
                  <a:srgbClr val="FF3300"/>
                </a:solidFill>
              </a:rPr>
              <a:t>自底向上</a:t>
            </a:r>
            <a:r>
              <a:rPr lang="zh-CN" altLang="en-US" sz="2400" dirty="0"/>
              <a:t>的方式计算出各个子问题、原问题的最优值，并避免子问题的重复计算（记录已计算的子问题解）</a:t>
            </a:r>
          </a:p>
          <a:p>
            <a:pPr eaLnBrk="1" hangingPunct="1">
              <a:lnSpc>
                <a:spcPct val="110000"/>
              </a:lnSpc>
              <a:buNone/>
            </a:pPr>
            <a:endParaRPr lang="zh-CN" altLang="en-US" sz="2400" dirty="0"/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/>
              <a:t>4. </a:t>
            </a:r>
            <a:r>
              <a:rPr lang="zh-CN" altLang="en-US" sz="2400" dirty="0"/>
              <a:t>根据计算最优值时得到的信息，构造最优解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B9E368-C345-4F8E-A2CC-57CD2863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A0D9CC-0B47-40AA-903E-F214321F2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C2BA4D-B9E4-46A9-B39C-98FDC2B3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079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FDF95-C808-4CD9-B593-2F98A5E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0054AB-80F2-4538-92DA-4C70C34A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957112"/>
          </a:xfrm>
        </p:spPr>
        <p:txBody>
          <a:bodyPr>
            <a:normAutofit/>
          </a:bodyPr>
          <a:lstStyle/>
          <a:p>
            <a:r>
              <a:rPr lang="zh-CN" altLang="en-US" dirty="0"/>
              <a:t>适宜于求解</a:t>
            </a:r>
            <a:r>
              <a:rPr lang="zh-CN" altLang="en-US" dirty="0">
                <a:solidFill>
                  <a:srgbClr val="FF0000"/>
                </a:solidFill>
              </a:rPr>
              <a:t>最优化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目标值的极大</a:t>
            </a:r>
            <a:r>
              <a:rPr lang="en-US" altLang="zh-CN" dirty="0"/>
              <a:t>max</a:t>
            </a:r>
            <a:r>
              <a:rPr lang="zh-CN" altLang="en-US" dirty="0"/>
              <a:t>、极小化</a:t>
            </a:r>
            <a:r>
              <a:rPr lang="en-US" altLang="zh-CN" dirty="0"/>
              <a:t>min</a:t>
            </a:r>
          </a:p>
          <a:p>
            <a:pPr lvl="1"/>
            <a:r>
              <a:rPr lang="en-US" altLang="zh-CN" dirty="0"/>
              <a:t>·Why</a:t>
            </a:r>
            <a:r>
              <a:rPr lang="zh-CN" altLang="en-US" dirty="0"/>
              <a:t>？多种分解方式，不同分解</a:t>
            </a:r>
            <a:r>
              <a:rPr lang="en-US" altLang="zh-CN" dirty="0"/>
              <a:t>/</a:t>
            </a:r>
            <a:r>
              <a:rPr lang="zh-CN" altLang="en-US" dirty="0"/>
              <a:t>组合方式下问题解不同</a:t>
            </a:r>
            <a:endParaRPr lang="en-US" altLang="zh-CN" dirty="0"/>
          </a:p>
          <a:p>
            <a:pPr lvl="1"/>
            <a:r>
              <a:rPr lang="zh-CN" altLang="en-US" dirty="0"/>
              <a:t>示例</a:t>
            </a:r>
            <a:endParaRPr lang="en-US" altLang="zh-CN" dirty="0"/>
          </a:p>
          <a:p>
            <a:pPr lvl="2"/>
            <a:r>
              <a:rPr lang="zh-CN" altLang="en-US" dirty="0"/>
              <a:t>矩阵连乘问题 </a:t>
            </a:r>
            <a:r>
              <a:rPr lang="en-US" altLang="zh-CN" dirty="0"/>
              <a:t>——</a:t>
            </a:r>
            <a:r>
              <a:rPr lang="zh-CN" altLang="en-US" dirty="0"/>
              <a:t>乘法次数</a:t>
            </a:r>
            <a:r>
              <a:rPr lang="zh-CN" altLang="en-US" dirty="0">
                <a:solidFill>
                  <a:srgbClr val="0066FF"/>
                </a:solidFill>
              </a:rPr>
              <a:t>最少</a:t>
            </a:r>
          </a:p>
          <a:p>
            <a:pPr lvl="2"/>
            <a:r>
              <a:rPr lang="zh-CN" altLang="en-US" dirty="0"/>
              <a:t>最长公共子序列 </a:t>
            </a:r>
            <a:r>
              <a:rPr lang="en-US" altLang="zh-CN" dirty="0"/>
              <a:t>——</a:t>
            </a:r>
            <a:r>
              <a:rPr lang="zh-CN" altLang="en-US" dirty="0"/>
              <a:t>公共子序列的长度</a:t>
            </a:r>
            <a:r>
              <a:rPr lang="zh-CN" altLang="en-US" dirty="0">
                <a:solidFill>
                  <a:srgbClr val="0066FF"/>
                </a:solidFill>
              </a:rPr>
              <a:t>最长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最大子段和 </a:t>
            </a:r>
            <a:r>
              <a:rPr lang="en-US" altLang="zh-CN" dirty="0"/>
              <a:t>——</a:t>
            </a:r>
            <a:r>
              <a:rPr lang="zh-CN" altLang="en-US" dirty="0"/>
              <a:t>子段中的数字之和</a:t>
            </a:r>
            <a:r>
              <a:rPr lang="zh-CN" altLang="en-US" dirty="0">
                <a:solidFill>
                  <a:srgbClr val="0066FF"/>
                </a:solidFill>
              </a:rPr>
              <a:t>最大</a:t>
            </a:r>
          </a:p>
          <a:p>
            <a:pPr lvl="2"/>
            <a:r>
              <a:rPr lang="zh-CN" altLang="en-US" dirty="0"/>
              <a:t>凸多边形最优三角剖分 </a:t>
            </a:r>
            <a:r>
              <a:rPr lang="en-US" altLang="zh-CN" dirty="0"/>
              <a:t>——</a:t>
            </a:r>
            <a:r>
              <a:rPr lang="zh-CN" altLang="en-US" dirty="0"/>
              <a:t>三角形上权之和为</a:t>
            </a:r>
            <a:r>
              <a:rPr lang="zh-CN" altLang="en-US" dirty="0">
                <a:solidFill>
                  <a:srgbClr val="0066FF"/>
                </a:solidFill>
              </a:rPr>
              <a:t>最小</a:t>
            </a:r>
          </a:p>
          <a:p>
            <a:pPr lvl="2"/>
            <a:r>
              <a:rPr lang="zh-CN" altLang="en-US" dirty="0"/>
              <a:t>图像压缩 </a:t>
            </a:r>
            <a:r>
              <a:rPr lang="en-US" altLang="zh-CN" dirty="0"/>
              <a:t>——</a:t>
            </a:r>
            <a:r>
              <a:rPr lang="zh-CN" altLang="en-US" dirty="0"/>
              <a:t>所需存储</a:t>
            </a:r>
            <a:r>
              <a:rPr lang="en-US" altLang="zh-CN" dirty="0"/>
              <a:t>bits</a:t>
            </a:r>
            <a:r>
              <a:rPr lang="zh-CN" altLang="en-US" dirty="0">
                <a:solidFill>
                  <a:srgbClr val="0066FF"/>
                </a:solidFill>
              </a:rPr>
              <a:t>最少</a:t>
            </a:r>
          </a:p>
          <a:p>
            <a:pPr lvl="2"/>
            <a:r>
              <a:rPr lang="zh-CN" altLang="en-US" dirty="0"/>
              <a:t>背包问题 </a:t>
            </a:r>
            <a:r>
              <a:rPr lang="en-US" altLang="zh-CN" dirty="0"/>
              <a:t>——</a:t>
            </a:r>
            <a:r>
              <a:rPr lang="zh-CN" altLang="en-US" dirty="0"/>
              <a:t>背包内装载物体最多、价值</a:t>
            </a:r>
            <a:r>
              <a:rPr lang="zh-CN" altLang="en-US" dirty="0">
                <a:solidFill>
                  <a:srgbClr val="0066FF"/>
                </a:solidFill>
              </a:rPr>
              <a:t>最大</a:t>
            </a:r>
          </a:p>
          <a:p>
            <a:pPr lvl="2"/>
            <a:r>
              <a:rPr lang="zh-CN" altLang="en-US" dirty="0"/>
              <a:t>最优二叉搜索树 </a:t>
            </a:r>
            <a:r>
              <a:rPr lang="en-US" altLang="zh-CN" dirty="0"/>
              <a:t>——</a:t>
            </a:r>
            <a:r>
              <a:rPr lang="zh-CN" altLang="en-US" dirty="0"/>
              <a:t>搜索成本</a:t>
            </a:r>
            <a:r>
              <a:rPr lang="zh-CN" altLang="en-US" dirty="0">
                <a:solidFill>
                  <a:srgbClr val="0066FF"/>
                </a:solidFill>
              </a:rPr>
              <a:t>最低</a:t>
            </a:r>
          </a:p>
          <a:p>
            <a:pPr lvl="2"/>
            <a:r>
              <a:rPr lang="zh-CN" altLang="en-US" dirty="0"/>
              <a:t>流水作业调度 </a:t>
            </a:r>
            <a:r>
              <a:rPr lang="en-US" altLang="zh-CN" dirty="0"/>
              <a:t>——</a:t>
            </a:r>
            <a:r>
              <a:rPr lang="zh-CN" altLang="en-US" dirty="0"/>
              <a:t>作业运行时间</a:t>
            </a:r>
            <a:r>
              <a:rPr lang="zh-CN" altLang="en-US" dirty="0">
                <a:solidFill>
                  <a:srgbClr val="0066FF"/>
                </a:solidFill>
              </a:rPr>
              <a:t>最短</a:t>
            </a:r>
          </a:p>
          <a:p>
            <a:pPr marL="0" indent="0" eaLnBrk="1" hangingPunct="1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53729-1F4C-47F6-BBB2-86C79BE1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69F4B8-6732-4349-A4CE-72D4A49C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462FD-B446-4057-83DB-430B656B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980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905FC-F9B0-4E18-A1ED-114CF90C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矩阵连乘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1E464-0C78-4303-AF85-7878C53B8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给定</a:t>
            </a:r>
            <a:r>
              <a:rPr lang="en-US" altLang="zh-CN" sz="2400" dirty="0"/>
              <a:t>n</a:t>
            </a:r>
            <a:r>
              <a:rPr lang="zh-CN" altLang="en-US" sz="2400" dirty="0"/>
              <a:t>个可连乘的矩阵</a:t>
            </a:r>
            <a:r>
              <a:rPr lang="en-US" altLang="zh-CN" sz="2400" dirty="0"/>
              <a:t>{A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…,A</a:t>
            </a:r>
            <a:r>
              <a:rPr lang="en-US" altLang="zh-CN" sz="2400" baseline="-25000" dirty="0"/>
              <a:t>n</a:t>
            </a:r>
            <a:r>
              <a:rPr lang="en-US" altLang="zh-CN" sz="2400" dirty="0"/>
              <a:t>},</a:t>
            </a:r>
            <a:r>
              <a:rPr lang="zh-CN" altLang="en-US" sz="2400" dirty="0"/>
              <a:t>连乘积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…A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 </a:t>
            </a:r>
          </a:p>
          <a:p>
            <a:pPr marL="342900" lvl="0" indent="-3429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u"/>
            </a:pPr>
            <a:endParaRPr lang="en-US" altLang="zh-CN" sz="2400" dirty="0">
              <a:ea typeface="楷体_GB2312"/>
            </a:endParaRPr>
          </a:p>
          <a:p>
            <a:pPr lvl="0"/>
            <a:r>
              <a:rPr lang="zh-CN" altLang="en-US" dirty="0"/>
              <a:t>给定</a:t>
            </a:r>
            <a:r>
              <a:rPr lang="en-US" altLang="zh-CN" dirty="0"/>
              <a:t>2</a:t>
            </a:r>
            <a:r>
              <a:rPr lang="zh-CN" altLang="en-US" dirty="0"/>
              <a:t>个矩阵</a:t>
            </a:r>
            <a:r>
              <a:rPr lang="en-US" altLang="zh-CN" dirty="0"/>
              <a:t>A[p</a:t>
            </a:r>
            <a:r>
              <a:rPr lang="en-US" altLang="zh-CN" baseline="-25000" dirty="0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j</a:t>
            </a:r>
            <a:r>
              <a:rPr lang="en-US" altLang="zh-CN" dirty="0"/>
              <a:t>],B[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j</a:t>
            </a:r>
            <a:r>
              <a:rPr lang="en-US" altLang="zh-CN" dirty="0"/>
              <a:t>, p</a:t>
            </a:r>
            <a:r>
              <a:rPr lang="en-US" altLang="zh-CN" baseline="-25000" dirty="0"/>
              <a:t>k</a:t>
            </a:r>
            <a:r>
              <a:rPr lang="en-US" altLang="zh-CN" dirty="0"/>
              <a:t>],</a:t>
            </a:r>
          </a:p>
          <a:p>
            <a:pPr lvl="0"/>
            <a:r>
              <a:rPr lang="en-US" altLang="zh-CN" dirty="0"/>
              <a:t>   A×B </a:t>
            </a:r>
            <a:r>
              <a:rPr lang="zh-CN" altLang="en-US" dirty="0"/>
              <a:t>为</a:t>
            </a:r>
            <a:r>
              <a:rPr lang="en-US" altLang="zh-CN" dirty="0"/>
              <a:t>[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,p</a:t>
            </a:r>
            <a:r>
              <a:rPr lang="en-US" altLang="zh-CN" baseline="-25000" dirty="0" err="1"/>
              <a:t>k</a:t>
            </a:r>
            <a:r>
              <a:rPr lang="en-US" altLang="zh-CN" dirty="0"/>
              <a:t>]</a:t>
            </a:r>
            <a:r>
              <a:rPr lang="zh-CN" altLang="en-US" dirty="0"/>
              <a:t>矩阵，数乘次数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×p</a:t>
            </a:r>
            <a:r>
              <a:rPr lang="en-US" altLang="zh-CN" baseline="-25000" dirty="0" err="1"/>
              <a:t>j</a:t>
            </a:r>
            <a:r>
              <a:rPr lang="en-US" altLang="zh-CN" dirty="0" err="1"/>
              <a:t>×p</a:t>
            </a:r>
            <a:r>
              <a:rPr lang="en-US" altLang="zh-CN" baseline="-25000" dirty="0" err="1"/>
              <a:t>k</a:t>
            </a:r>
            <a:endParaRPr lang="zh-CN" altLang="en-US" baseline="-25000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当</a:t>
            </a:r>
            <a:r>
              <a:rPr lang="en-US" altLang="zh-CN" dirty="0"/>
              <a:t>n&gt;2 </a:t>
            </a:r>
            <a:r>
              <a:rPr lang="zh-CN" altLang="en-US" dirty="0"/>
              <a:t>时，根据矩阵乘法结合律，可有多种不同计算次序，每种次序有不同的计算代价</a:t>
            </a:r>
            <a:r>
              <a:rPr lang="en-US" altLang="zh-CN" dirty="0"/>
              <a:t>)—</a:t>
            </a:r>
            <a:r>
              <a:rPr lang="zh-CN" altLang="en-US" dirty="0"/>
              <a:t>数乘次数（取决于各矩阵的行、列数和计算次序）</a:t>
            </a:r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多个矩阵的连乘计算次序可用完全加括号来确定</a:t>
            </a:r>
            <a:r>
              <a:rPr lang="en-US" altLang="zh-CN" dirty="0"/>
              <a:t>——</a:t>
            </a:r>
            <a:r>
              <a:rPr lang="zh-CN" altLang="en-US" dirty="0"/>
              <a:t>见下页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BF3B11-7ECA-411D-A59F-C95465FC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199BA-1C55-418E-9628-9F86FE22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9F8B6-0509-4D47-9F61-F13C7385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D263ECE3-7169-4862-8CC9-E15183C5F4C6}"/>
              </a:ext>
            </a:extLst>
          </p:cNvPr>
          <p:cNvSpPr/>
          <p:nvPr/>
        </p:nvSpPr>
        <p:spPr>
          <a:xfrm>
            <a:off x="5827853" y="1518841"/>
            <a:ext cx="3316147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400" dirty="0">
                <a:latin typeface="Verdana" panose="020B0604030504040204" pitchFamily="34" charset="0"/>
                <a:ea typeface="楷体_GB2312"/>
              </a:rPr>
              <a:t>原问题：</a:t>
            </a:r>
            <a:endParaRPr lang="en-US" altLang="zh-CN" sz="2400" dirty="0">
              <a:latin typeface="Verdana" panose="020B0604030504040204" pitchFamily="34" charset="0"/>
              <a:ea typeface="楷体_GB2312"/>
            </a:endParaRPr>
          </a:p>
          <a:p>
            <a:pPr lvl="0" eaLnBrk="1" hangingPunct="1"/>
            <a:r>
              <a:rPr lang="en-US" altLang="zh-CN" sz="2400" dirty="0">
                <a:latin typeface="Verdana" panose="020B0604030504040204" pitchFamily="34" charset="0"/>
                <a:ea typeface="楷体_GB2312"/>
              </a:rPr>
              <a:t>A</a:t>
            </a:r>
            <a:r>
              <a:rPr lang="en-US" altLang="zh-CN" sz="2400" baseline="-25000" dirty="0">
                <a:latin typeface="Verdana" panose="020B0604030504040204" pitchFamily="34" charset="0"/>
                <a:ea typeface="楷体_GB2312"/>
              </a:rPr>
              <a:t>1</a:t>
            </a:r>
            <a:r>
              <a:rPr lang="en-US" altLang="zh-CN" sz="2400" dirty="0">
                <a:latin typeface="Verdana" panose="020B0604030504040204" pitchFamily="34" charset="0"/>
                <a:ea typeface="楷体_GB2312"/>
              </a:rPr>
              <a:t>A</a:t>
            </a:r>
            <a:r>
              <a:rPr lang="en-US" altLang="zh-CN" sz="2400" baseline="-25000" dirty="0">
                <a:latin typeface="Verdana" panose="020B0604030504040204" pitchFamily="34" charset="0"/>
                <a:ea typeface="楷体_GB2312"/>
              </a:rPr>
              <a:t>2</a:t>
            </a:r>
            <a:r>
              <a:rPr lang="en-US" altLang="zh-CN" sz="2400" dirty="0">
                <a:latin typeface="Verdana" panose="020B0604030504040204" pitchFamily="34" charset="0"/>
                <a:ea typeface="楷体_GB2312"/>
              </a:rPr>
              <a:t>…A</a:t>
            </a:r>
            <a:r>
              <a:rPr lang="en-US" altLang="zh-CN" sz="2400" baseline="-25000" dirty="0">
                <a:latin typeface="Verdana" panose="020B0604030504040204" pitchFamily="34" charset="0"/>
                <a:ea typeface="楷体_GB2312"/>
              </a:rPr>
              <a:t>n</a:t>
            </a:r>
            <a:endParaRPr lang="en-US" altLang="zh-CN" sz="2400" dirty="0">
              <a:latin typeface="Verdana" panose="020B0604030504040204" pitchFamily="34" charset="0"/>
              <a:ea typeface="楷体_GB2312"/>
            </a:endParaRPr>
          </a:p>
          <a:p>
            <a:pPr lvl="0" eaLnBrk="1" hangingPunct="1"/>
            <a:r>
              <a:rPr lang="en-US" altLang="zh-CN" sz="2400" dirty="0"/>
              <a:t>P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[0:n],  A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: p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i-1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行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, p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9884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E4CF6-EBFC-4C7E-B390-5AEE2AB8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B7240-A8D2-44B9-9BE4-3C169542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设有四个矩阵</a:t>
            </a:r>
            <a:r>
              <a:rPr lang="en-US" altLang="zh-CN" sz="2400" dirty="0"/>
              <a:t>A, B, C, D, </a:t>
            </a:r>
            <a:r>
              <a:rPr lang="zh-CN" altLang="en-US" sz="2400" dirty="0"/>
              <a:t>它们的维数分别是：</a:t>
            </a:r>
          </a:p>
          <a:p>
            <a:pPr marL="0" lvl="0" indent="0" eaLnBrk="1" hangingPunct="1">
              <a:spcBef>
                <a:spcPct val="20000"/>
              </a:spcBef>
              <a:buClr>
                <a:schemeClr val="accent2"/>
              </a:buClr>
              <a:buSzPct val="50000"/>
              <a:buNone/>
            </a:pPr>
            <a:endParaRPr lang="zh-CN" altLang="en-US" sz="2400" dirty="0">
              <a:latin typeface="楷体_GB2312"/>
              <a:ea typeface="楷体_GB2312"/>
            </a:endParaRPr>
          </a:p>
          <a:p>
            <a:pPr lvl="0"/>
            <a:r>
              <a:rPr lang="zh-CN" altLang="en-US" dirty="0"/>
              <a:t>总共有五种完全加括号的方式</a:t>
            </a:r>
            <a:r>
              <a:rPr lang="en-US" altLang="zh-CN" dirty="0"/>
              <a:t>——</a:t>
            </a:r>
            <a:r>
              <a:rPr lang="zh-CN" altLang="en-US" dirty="0"/>
              <a:t>计算顺序</a:t>
            </a:r>
            <a:endParaRPr lang="ja-JP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lvl="0" eaLnBrk="1" hangingPunct="1"/>
            <a:endParaRPr lang="en-US" altLang="zh-CN" sz="2400" dirty="0"/>
          </a:p>
          <a:p>
            <a:pPr lvl="0" eaLnBrk="1" hangingPunct="1"/>
            <a:r>
              <a:rPr lang="zh-CN" altLang="en-US" sz="2400" dirty="0"/>
              <a:t>这</a:t>
            </a:r>
            <a:r>
              <a:rPr lang="en-US" altLang="zh-CN" sz="2400" dirty="0"/>
              <a:t>5</a:t>
            </a:r>
            <a:r>
              <a:rPr lang="zh-CN" altLang="en-US" sz="2400" dirty="0"/>
              <a:t>种计算次序对应的计算代价分别为：</a:t>
            </a:r>
          </a:p>
          <a:p>
            <a:pPr marL="0" lvl="0" indent="0" eaLnBrk="1" hangingPunct="1">
              <a:buNone/>
            </a:pPr>
            <a:r>
              <a:rPr lang="en-US" altLang="zh-CN" dirty="0"/>
              <a:t>         </a:t>
            </a:r>
            <a:r>
              <a:rPr lang="en-US" altLang="zh-CN" sz="2400" dirty="0"/>
              <a:t>16000</a:t>
            </a:r>
            <a:r>
              <a:rPr lang="en-US" altLang="ja-JP" sz="2400" dirty="0"/>
              <a:t>, </a:t>
            </a:r>
            <a:r>
              <a:rPr lang="en-US" altLang="ja-JP" sz="2400" dirty="0">
                <a:solidFill>
                  <a:srgbClr val="FF3300"/>
                </a:solidFill>
              </a:rPr>
              <a:t>10500</a:t>
            </a:r>
            <a:r>
              <a:rPr lang="en-US" altLang="ja-JP" sz="2400" dirty="0"/>
              <a:t>, 36000, 87500, 34500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0E7F6-476A-49CF-A18E-AE04A2E7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279AC-6560-4A9B-BA08-F48E82E8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33EFA-CE61-43EE-8B51-E7EB08DC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6B29C373-6269-4713-8756-28EAB693B561}"/>
              </a:ext>
            </a:extLst>
          </p:cNvPr>
          <p:cNvGrpSpPr/>
          <p:nvPr/>
        </p:nvGrpSpPr>
        <p:grpSpPr>
          <a:xfrm>
            <a:off x="581516" y="1347787"/>
            <a:ext cx="6372225" cy="428625"/>
            <a:chOff x="824" y="2639"/>
            <a:chExt cx="4014" cy="270"/>
          </a:xfrm>
        </p:grpSpPr>
        <p:graphicFrame>
          <p:nvGraphicFramePr>
            <p:cNvPr id="8" name="Object 11">
              <a:extLst>
                <a:ext uri="{FF2B5EF4-FFF2-40B4-BE49-F238E27FC236}">
                  <a16:creationId xmlns:a16="http://schemas.microsoft.com/office/drawing/2014/main" id="{5F0D05DB-2066-48BA-8F93-1930473A64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4" y="2665"/>
            <a:ext cx="97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71" r:id="rId3" imgW="711200" imgH="177800" progId="Equation.3">
                    <p:embed/>
                  </p:oleObj>
                </mc:Choice>
                <mc:Fallback>
                  <p:oleObj r:id="rId3" imgW="711200" imgH="177800" progId="Equation.3">
                    <p:embed/>
                    <p:pic>
                      <p:nvPicPr>
                        <p:cNvPr id="16401" name="Object 1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24" y="2665"/>
                          <a:ext cx="975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2">
              <a:extLst>
                <a:ext uri="{FF2B5EF4-FFF2-40B4-BE49-F238E27FC236}">
                  <a16:creationId xmlns:a16="http://schemas.microsoft.com/office/drawing/2014/main" id="{188D4880-680A-4013-871B-8EED9CEC96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0" y="2660"/>
            <a:ext cx="954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72" r:id="rId5" imgW="711200" imgH="177800" progId="Equation.3">
                    <p:embed/>
                  </p:oleObj>
                </mc:Choice>
                <mc:Fallback>
                  <p:oleObj r:id="rId5" imgW="711200" imgH="177800" progId="Equation.3">
                    <p:embed/>
                    <p:pic>
                      <p:nvPicPr>
                        <p:cNvPr id="16402" name="Object 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60" y="2660"/>
                          <a:ext cx="954" cy="2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3">
              <a:extLst>
                <a:ext uri="{FF2B5EF4-FFF2-40B4-BE49-F238E27FC236}">
                  <a16:creationId xmlns:a16="http://schemas.microsoft.com/office/drawing/2014/main" id="{8BA0C810-4313-4769-BA69-578BA7FBC7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6" y="2649"/>
            <a:ext cx="101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73" r:id="rId7" imgW="735965" imgH="177800" progId="Equation.3">
                    <p:embed/>
                  </p:oleObj>
                </mc:Choice>
                <mc:Fallback>
                  <p:oleObj r:id="rId7" imgW="735965" imgH="177800" progId="Equation.3">
                    <p:embed/>
                    <p:pic>
                      <p:nvPicPr>
                        <p:cNvPr id="16403" name="Object 1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66" y="2649"/>
                          <a:ext cx="101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4">
              <a:extLst>
                <a:ext uri="{FF2B5EF4-FFF2-40B4-BE49-F238E27FC236}">
                  <a16:creationId xmlns:a16="http://schemas.microsoft.com/office/drawing/2014/main" id="{12CB9B30-D71B-47B7-895D-114E3AD815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40" y="2639"/>
            <a:ext cx="898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74" r:id="rId9" imgW="660400" imgH="177800" progId="Equation.3">
                    <p:embed/>
                  </p:oleObj>
                </mc:Choice>
                <mc:Fallback>
                  <p:oleObj r:id="rId9" imgW="660400" imgH="177800" progId="Equation.3">
                    <p:embed/>
                    <p:pic>
                      <p:nvPicPr>
                        <p:cNvPr id="16404" name="Object 1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40" y="2639"/>
                          <a:ext cx="898" cy="2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5">
            <a:extLst>
              <a:ext uri="{FF2B5EF4-FFF2-40B4-BE49-F238E27FC236}">
                <a16:creationId xmlns:a16="http://schemas.microsoft.com/office/drawing/2014/main" id="{B3EFBFAA-1885-47D8-ACF2-C656C7BBB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459783"/>
              </p:ext>
            </p:extLst>
          </p:nvPr>
        </p:nvGraphicFramePr>
        <p:xfrm>
          <a:off x="680777" y="2565900"/>
          <a:ext cx="1700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5" r:id="rId11" imgW="786765" imgH="203200" progId="Equation.3">
                  <p:embed/>
                </p:oleObj>
              </mc:Choice>
              <mc:Fallback>
                <p:oleObj r:id="rId11" imgW="786765" imgH="203200" progId="Equation.3">
                  <p:embed/>
                  <p:pic>
                    <p:nvPicPr>
                      <p:cNvPr id="16387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777" y="2565900"/>
                        <a:ext cx="1700213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70CBC18B-B550-4A3B-8C8C-0718986818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497070"/>
              </p:ext>
            </p:extLst>
          </p:nvPr>
        </p:nvGraphicFramePr>
        <p:xfrm>
          <a:off x="680777" y="3031037"/>
          <a:ext cx="1700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6" r:id="rId13" imgW="786765" imgH="203200" progId="Equation.3">
                  <p:embed/>
                </p:oleObj>
              </mc:Choice>
              <mc:Fallback>
                <p:oleObj r:id="rId13" imgW="786765" imgH="203200" progId="Equation.3">
                  <p:embed/>
                  <p:pic>
                    <p:nvPicPr>
                      <p:cNvPr id="16388" name="Object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0777" y="3031037"/>
                        <a:ext cx="1700213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7">
            <a:extLst>
              <a:ext uri="{FF2B5EF4-FFF2-40B4-BE49-F238E27FC236}">
                <a16:creationId xmlns:a16="http://schemas.microsoft.com/office/drawing/2014/main" id="{834C5586-EA92-4D43-B62F-DFE23183B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298928"/>
              </p:ext>
            </p:extLst>
          </p:nvPr>
        </p:nvGraphicFramePr>
        <p:xfrm>
          <a:off x="2839777" y="3038975"/>
          <a:ext cx="1700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7" r:id="rId15" imgW="786765" imgH="203200" progId="Equation.3">
                  <p:embed/>
                </p:oleObj>
              </mc:Choice>
              <mc:Fallback>
                <p:oleObj r:id="rId15" imgW="786765" imgH="203200" progId="Equation.3">
                  <p:embed/>
                  <p:pic>
                    <p:nvPicPr>
                      <p:cNvPr id="16389" name="Object 1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39777" y="3038975"/>
                        <a:ext cx="1700213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>
            <a:extLst>
              <a:ext uri="{FF2B5EF4-FFF2-40B4-BE49-F238E27FC236}">
                <a16:creationId xmlns:a16="http://schemas.microsoft.com/office/drawing/2014/main" id="{1DC527D1-5B7B-4659-8CDD-C45B6B443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484835"/>
              </p:ext>
            </p:extLst>
          </p:nvPr>
        </p:nvGraphicFramePr>
        <p:xfrm>
          <a:off x="2869940" y="2581775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8" r:id="rId17" imgW="774065" imgH="203200" progId="Equation.3">
                  <p:embed/>
                </p:oleObj>
              </mc:Choice>
              <mc:Fallback>
                <p:oleObj r:id="rId17" imgW="774065" imgH="203200" progId="Equation.3">
                  <p:embed/>
                  <p:pic>
                    <p:nvPicPr>
                      <p:cNvPr id="16390" name="Object 1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69940" y="2581775"/>
                        <a:ext cx="1673225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9">
            <a:extLst>
              <a:ext uri="{FF2B5EF4-FFF2-40B4-BE49-F238E27FC236}">
                <a16:creationId xmlns:a16="http://schemas.microsoft.com/office/drawing/2014/main" id="{235574B0-8DBF-47DD-AC4F-07554148A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337967"/>
              </p:ext>
            </p:extLst>
          </p:nvPr>
        </p:nvGraphicFramePr>
        <p:xfrm>
          <a:off x="4849552" y="2616700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9" r:id="rId19" imgW="774065" imgH="203200" progId="Equation.3">
                  <p:embed/>
                </p:oleObj>
              </mc:Choice>
              <mc:Fallback>
                <p:oleObj r:id="rId19" imgW="774065" imgH="203200" progId="Equation.3">
                  <p:embed/>
                  <p:pic>
                    <p:nvPicPr>
                      <p:cNvPr id="16391" name="Object 1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49552" y="2616700"/>
                        <a:ext cx="1673225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3">
            <a:extLst>
              <a:ext uri="{FF2B5EF4-FFF2-40B4-BE49-F238E27FC236}">
                <a16:creationId xmlns:a16="http://schemas.microsoft.com/office/drawing/2014/main" id="{1DC154D5-A15B-41C5-808B-3A05F74291CF}"/>
              </a:ext>
            </a:extLst>
          </p:cNvPr>
          <p:cNvSpPr txBox="1"/>
          <p:nvPr/>
        </p:nvSpPr>
        <p:spPr>
          <a:xfrm>
            <a:off x="385800" y="5207001"/>
            <a:ext cx="4469493" cy="40011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000" dirty="0">
                <a:ea typeface="宋体" panose="02010600030101010101" pitchFamily="2" charset="-122"/>
              </a:rPr>
              <a:t>(40*30*5)   +   10*40*5      +        50*10*5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  <p:sp>
        <p:nvSpPr>
          <p:cNvPr id="19" name="Text Box 25">
            <a:extLst>
              <a:ext uri="{FF2B5EF4-FFF2-40B4-BE49-F238E27FC236}">
                <a16:creationId xmlns:a16="http://schemas.microsoft.com/office/drawing/2014/main" id="{45C8151C-139D-49B9-BE77-EAD5ABB5056D}"/>
              </a:ext>
            </a:extLst>
          </p:cNvPr>
          <p:cNvSpPr txBox="1"/>
          <p:nvPr/>
        </p:nvSpPr>
        <p:spPr>
          <a:xfrm>
            <a:off x="169900" y="5567363"/>
            <a:ext cx="1002197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3300"/>
                </a:solidFill>
                <a:ea typeface="宋体" panose="02010600030101010101" pitchFamily="2" charset="-122"/>
              </a:rPr>
              <a:t>CD</a:t>
            </a:r>
            <a:r>
              <a:rPr lang="en-US" altLang="zh-CN" dirty="0">
                <a:ea typeface="宋体" panose="02010600030101010101" pitchFamily="2" charset="-122"/>
              </a:rPr>
              <a:t>[40,5]</a:t>
            </a: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94E9D311-DB2D-47FC-83D7-E3014F5DF5D2}"/>
              </a:ext>
            </a:extLst>
          </p:cNvPr>
          <p:cNvSpPr txBox="1"/>
          <p:nvPr/>
        </p:nvSpPr>
        <p:spPr>
          <a:xfrm>
            <a:off x="1898688" y="5567363"/>
            <a:ext cx="1281120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3300"/>
                </a:solidFill>
                <a:ea typeface="宋体" panose="02010600030101010101" pitchFamily="2" charset="-122"/>
              </a:rPr>
              <a:t>B(CD)</a:t>
            </a:r>
            <a:r>
              <a:rPr lang="en-US" altLang="zh-CN" b="1" dirty="0">
                <a:ea typeface="宋体" panose="02010600030101010101" pitchFamily="2" charset="-122"/>
              </a:rPr>
              <a:t>[</a:t>
            </a:r>
            <a:r>
              <a:rPr lang="en-US" altLang="zh-CN" dirty="0">
                <a:ea typeface="宋体" panose="02010600030101010101" pitchFamily="2" charset="-122"/>
              </a:rPr>
              <a:t>10,5]</a:t>
            </a: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0EF63A3E-41F6-4C01-B08F-5C1E0671017A}"/>
              </a:ext>
            </a:extLst>
          </p:cNvPr>
          <p:cNvSpPr txBox="1"/>
          <p:nvPr/>
        </p:nvSpPr>
        <p:spPr>
          <a:xfrm>
            <a:off x="3770350" y="5567363"/>
            <a:ext cx="1560042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3300"/>
                </a:solidFill>
                <a:ea typeface="宋体" panose="02010600030101010101" pitchFamily="2" charset="-122"/>
              </a:rPr>
              <a:t>A(B(CD))</a:t>
            </a:r>
            <a:r>
              <a:rPr lang="en-US" altLang="zh-CN" dirty="0">
                <a:ea typeface="宋体" panose="02010600030101010101" pitchFamily="2" charset="-122"/>
              </a:rPr>
              <a:t>[50,5]</a:t>
            </a:r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52AD5D8F-221B-408A-8402-B93D28D819D8}"/>
              </a:ext>
            </a:extLst>
          </p:cNvPr>
          <p:cNvSpPr/>
          <p:nvPr/>
        </p:nvSpPr>
        <p:spPr>
          <a:xfrm flipH="1">
            <a:off x="2226166" y="2929500"/>
            <a:ext cx="956809" cy="1525026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EB947387-3A52-4742-950D-94E9416AE655}"/>
              </a:ext>
            </a:extLst>
          </p:cNvPr>
          <p:cNvSpPr/>
          <p:nvPr/>
        </p:nvSpPr>
        <p:spPr>
          <a:xfrm rot="5400000">
            <a:off x="2373835" y="3265921"/>
            <a:ext cx="486137" cy="3354614"/>
          </a:xfrm>
          <a:prstGeom prst="leftBrace">
            <a:avLst>
              <a:gd name="adj1" fmla="val 8333"/>
              <a:gd name="adj2" fmla="val 59834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0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0C8C9-188B-4FC5-8162-E9C4B51D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矩阵加括号连乘积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E8E1E-6EB9-4807-80AB-A47189D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</a:rPr>
              <a:t>完全加括号的矩阵连乘积可递归地定义为：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单个矩阵是完全加括号的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sz="2400" dirty="0">
                <a:latin typeface="微软雅黑 Light" panose="020B0502040204020203" pitchFamily="34" charset="-122"/>
              </a:rPr>
              <a:t>矩阵连乘积   是完全加括号的，则   可表示为</a:t>
            </a:r>
            <a:r>
              <a:rPr lang="en-US" altLang="zh-CN" sz="2400" dirty="0">
                <a:latin typeface="微软雅黑 Light" panose="020B0502040204020203" pitchFamily="34" charset="-122"/>
              </a:rPr>
              <a:t>2</a:t>
            </a:r>
            <a:r>
              <a:rPr lang="zh-CN" altLang="en-US" sz="2400" dirty="0">
                <a:latin typeface="微软雅黑 Light" panose="020B0502040204020203" pitchFamily="34" charset="-122"/>
              </a:rPr>
              <a:t>个完全加括号的矩阵连乘积   和   的乘积并加括号，即    </a:t>
            </a:r>
            <a:endParaRPr lang="ja-JP" altLang="en-US" sz="2400" dirty="0">
              <a:latin typeface="微软雅黑 Light" panose="020B0502040204020203" pitchFamily="34" charset="-122"/>
            </a:endParaRPr>
          </a:p>
          <a:p>
            <a:endParaRPr lang="zh-CN" altLang="en-US" sz="2400" dirty="0">
              <a:latin typeface="楷体_GB2312"/>
              <a:ea typeface="楷体_GB2312"/>
            </a:endParaRPr>
          </a:p>
          <a:p>
            <a:r>
              <a:rPr lang="zh-CN" altLang="en-US" sz="2400" dirty="0">
                <a:latin typeface="微软雅黑 Light" panose="020B0502040204020203" pitchFamily="34" charset="-122"/>
              </a:rPr>
              <a:t>加括号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矩阵连乘的计算次序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62E288-ACA4-4B71-A817-4E76726E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04B42E-1014-4F64-ACD7-AC813E8F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EF793A-C0D6-4FC4-9250-D2F5C396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51E98A0-DAC6-481C-A1AD-3BB12614C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476843"/>
              </p:ext>
            </p:extLst>
          </p:nvPr>
        </p:nvGraphicFramePr>
        <p:xfrm>
          <a:off x="2235421" y="1679274"/>
          <a:ext cx="3556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7" r:id="rId3" imgW="152400" imgH="165100" progId="Equation.3">
                  <p:embed/>
                </p:oleObj>
              </mc:Choice>
              <mc:Fallback>
                <p:oleObj r:id="rId3" imgW="152400" imgH="165100" progId="Equation.3">
                  <p:embed/>
                  <p:pic>
                    <p:nvPicPr>
                      <p:cNvPr id="17414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5421" y="1679274"/>
                        <a:ext cx="355600" cy="38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E8AA85DC-80BD-47F5-AD49-203D6A5605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23629"/>
              </p:ext>
            </p:extLst>
          </p:nvPr>
        </p:nvGraphicFramePr>
        <p:xfrm>
          <a:off x="5272394" y="1679274"/>
          <a:ext cx="3556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8" r:id="rId3" imgW="152400" imgH="165100" progId="Equation.3">
                  <p:embed/>
                </p:oleObj>
              </mc:Choice>
              <mc:Fallback>
                <p:oleObj r:id="rId3" imgW="152400" imgH="165100" progId="Equation.3">
                  <p:embed/>
                  <p:pic>
                    <p:nvPicPr>
                      <p:cNvPr id="17414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2394" y="1679274"/>
                        <a:ext cx="355600" cy="38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443531F-A8EB-41AE-B719-8F84311BB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7917"/>
              </p:ext>
            </p:extLst>
          </p:nvPr>
        </p:nvGraphicFramePr>
        <p:xfrm>
          <a:off x="2591021" y="2172384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9" r:id="rId5" imgW="152400" imgH="152400" progId="Equation.3">
                  <p:embed/>
                </p:oleObj>
              </mc:Choice>
              <mc:Fallback>
                <p:oleObj r:id="rId5" imgW="152400" imgH="152400" progId="Equation.3">
                  <p:embed/>
                  <p:pic>
                    <p:nvPicPr>
                      <p:cNvPr id="17416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1021" y="2172384"/>
                        <a:ext cx="355600" cy="355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129EB94-80D2-4491-9DB0-D280E0F0D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188910"/>
              </p:ext>
            </p:extLst>
          </p:nvPr>
        </p:nvGraphicFramePr>
        <p:xfrm>
          <a:off x="3176890" y="2142221"/>
          <a:ext cx="355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0" r:id="rId7" imgW="152400" imgH="177800" progId="Equation.3">
                  <p:embed/>
                </p:oleObj>
              </mc:Choice>
              <mc:Fallback>
                <p:oleObj r:id="rId7" imgW="152400" imgH="177800" progId="Equation.3">
                  <p:embed/>
                  <p:pic>
                    <p:nvPicPr>
                      <p:cNvPr id="17417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6890" y="2142221"/>
                        <a:ext cx="355600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865D4C1-3E05-4E6B-98A4-8AF827347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905646"/>
              </p:ext>
            </p:extLst>
          </p:nvPr>
        </p:nvGraphicFramePr>
        <p:xfrm>
          <a:off x="2821290" y="2665494"/>
          <a:ext cx="14224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1" r:id="rId9" imgW="609600" imgH="203200" progId="Equation.3">
                  <p:embed/>
                </p:oleObj>
              </mc:Choice>
              <mc:Fallback>
                <p:oleObj r:id="rId9" imgW="609600" imgH="203200" progId="Equation.3">
                  <p:embed/>
                  <p:pic>
                    <p:nvPicPr>
                      <p:cNvPr id="17418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1290" y="2665494"/>
                        <a:ext cx="1422400" cy="474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34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498DC-3D40-4DAF-9F0C-AAD5271E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矩阵加括号连乘积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6C441-934C-481D-990B-173E3868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</a:rPr>
              <a:t>给定</a:t>
            </a:r>
            <a:r>
              <a:rPr lang="en-US" altLang="zh-CN" dirty="0">
                <a:latin typeface="微软雅黑 Light" panose="020B0502040204020203" pitchFamily="34" charset="-122"/>
              </a:rPr>
              <a:t>n</a:t>
            </a:r>
            <a:r>
              <a:rPr lang="zh-CN" altLang="en-US" dirty="0">
                <a:latin typeface="微软雅黑 Light" panose="020B0502040204020203" pitchFamily="34" charset="-122"/>
              </a:rPr>
              <a:t>个矩阵</a:t>
            </a:r>
            <a:r>
              <a:rPr lang="zh-CN" altLang="en-US" sz="2400" dirty="0"/>
              <a:t>｛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,…,A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｝， </a:t>
            </a:r>
            <a:r>
              <a:rPr lang="zh-CN" altLang="en-US" dirty="0">
                <a:latin typeface="微软雅黑 Light" panose="020B0502040204020203" pitchFamily="34" charset="-122"/>
              </a:rPr>
              <a:t>其中   与     是可乘的，             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</a:rPr>
              <a:t>考察这</a:t>
            </a:r>
            <a:r>
              <a:rPr lang="en-US" altLang="zh-CN" dirty="0">
                <a:latin typeface="微软雅黑 Light" panose="020B0502040204020203" pitchFamily="34" charset="-122"/>
              </a:rPr>
              <a:t>n</a:t>
            </a:r>
            <a:r>
              <a:rPr lang="zh-CN" altLang="en-US" dirty="0">
                <a:latin typeface="微软雅黑 Light" panose="020B0502040204020203" pitchFamily="34" charset="-122"/>
              </a:rPr>
              <a:t>个矩阵的连乘积          </a:t>
            </a:r>
          </a:p>
          <a:p>
            <a:pPr marL="0" lvl="0" indent="0">
              <a:buNone/>
            </a:pPr>
            <a:endParaRPr lang="zh-CN" altLang="en-US" dirty="0">
              <a:latin typeface="微软雅黑 Light" panose="020B0502040204020203" pitchFamily="34" charset="-122"/>
            </a:endParaRPr>
          </a:p>
          <a:p>
            <a:pPr lvl="0"/>
            <a:r>
              <a:rPr lang="zh-CN" altLang="en-US" dirty="0">
                <a:latin typeface="微软雅黑 Light" panose="020B0502040204020203" pitchFamily="34" charset="-122"/>
              </a:rPr>
              <a:t>矩阵乘法满足结合律，矩阵连乘可以有多种计算次序，这种计算次序可以用加括号的方式来确定</a:t>
            </a:r>
          </a:p>
          <a:p>
            <a:pPr lvl="0"/>
            <a:r>
              <a:rPr lang="zh-CN" altLang="en-US" dirty="0">
                <a:latin typeface="微软雅黑 Light" panose="020B0502040204020203" pitchFamily="34" charset="-122"/>
              </a:rPr>
              <a:t>若一个矩阵连乘积的计算次序完全确定，即该连乘积已完全加括号，则可以依此次序反复调用</a:t>
            </a:r>
            <a:r>
              <a:rPr lang="en-US" altLang="zh-CN" dirty="0">
                <a:latin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</a:rPr>
              <a:t>个矩阵相乘的标准算法计算出矩阵连乘积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r>
              <a:rPr lang="zh-CN" altLang="en-US" sz="2400" dirty="0"/>
              <a:t>给定</a:t>
            </a:r>
            <a:r>
              <a:rPr lang="en-US" altLang="zh-CN" sz="2400" dirty="0"/>
              <a:t>n</a:t>
            </a:r>
            <a:r>
              <a:rPr lang="zh-CN" altLang="en-US" sz="2400" dirty="0"/>
              <a:t>个矩阵｛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,…,A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｝，其中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与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i+1</a:t>
            </a:r>
            <a:r>
              <a:rPr lang="zh-CN" altLang="en-US" sz="2400" dirty="0"/>
              <a:t>是可乘的，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=1</a:t>
            </a:r>
            <a:r>
              <a:rPr lang="zh-CN" altLang="en-US" sz="2400" dirty="0"/>
              <a:t>，</a:t>
            </a:r>
            <a:r>
              <a:rPr lang="en-US" altLang="zh-CN" sz="2400" dirty="0"/>
              <a:t>2…</a:t>
            </a:r>
            <a:r>
              <a:rPr lang="zh-CN" altLang="en-US" sz="2400" dirty="0"/>
              <a:t>，</a:t>
            </a:r>
            <a:r>
              <a:rPr lang="en-US" altLang="zh-CN" sz="2400" dirty="0"/>
              <a:t>n-1</a:t>
            </a:r>
            <a:r>
              <a:rPr lang="zh-CN" altLang="en-US" dirty="0"/>
              <a:t>，</a:t>
            </a:r>
            <a:r>
              <a:rPr lang="zh-CN" altLang="en-US" sz="2400" dirty="0"/>
              <a:t>如何确定计算矩阵连乘积的计算次序，</a:t>
            </a:r>
            <a:r>
              <a:rPr lang="zh-CN" altLang="en-US" sz="2400" dirty="0">
                <a:solidFill>
                  <a:srgbClr val="FF3300"/>
                </a:solidFill>
              </a:rPr>
              <a:t>使得依此次序计算矩阵连乘积需要的数乘次数最少？</a:t>
            </a:r>
          </a:p>
          <a:p>
            <a:pPr lvl="0"/>
            <a:endParaRPr lang="ja-JP" altLang="en-US" dirty="0">
              <a:latin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DD8C6-F859-430C-AF3F-6D6D895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F69155-EFE5-4B41-BAFD-788BDCD1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F4604-C099-47FD-9C68-1BBCDC1B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739B7032-D3B0-4627-B06F-A08888348B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29238"/>
              </p:ext>
            </p:extLst>
          </p:nvPr>
        </p:nvGraphicFramePr>
        <p:xfrm>
          <a:off x="5029939" y="778916"/>
          <a:ext cx="3571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4" r:id="rId3" imgW="165100" imgH="228600" progId="Equation.3">
                  <p:embed/>
                </p:oleObj>
              </mc:Choice>
              <mc:Fallback>
                <p:oleObj r:id="rId3" imgW="165100" imgH="228600" progId="Equation.3">
                  <p:embed/>
                  <p:pic>
                    <p:nvPicPr>
                      <p:cNvPr id="18437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9939" y="778916"/>
                        <a:ext cx="357188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242ACC05-E03A-4A0B-A543-8D18C1DB00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366926"/>
              </p:ext>
            </p:extLst>
          </p:nvPr>
        </p:nvGraphicFramePr>
        <p:xfrm>
          <a:off x="5658242" y="810399"/>
          <a:ext cx="54927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5" r:id="rId5" imgW="254000" imgH="228600" progId="Equation.3">
                  <p:embed/>
                </p:oleObj>
              </mc:Choice>
              <mc:Fallback>
                <p:oleObj r:id="rId5" imgW="254000" imgH="228600" progId="Equation.3">
                  <p:embed/>
                  <p:pic>
                    <p:nvPicPr>
                      <p:cNvPr id="18438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8242" y="810399"/>
                        <a:ext cx="549275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50A8782F-D30D-489E-BCC6-94FFEE497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16318"/>
              </p:ext>
            </p:extLst>
          </p:nvPr>
        </p:nvGraphicFramePr>
        <p:xfrm>
          <a:off x="7475126" y="855643"/>
          <a:ext cx="164941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6" r:id="rId7" imgW="876300" imgH="190500" progId="Equation.3">
                  <p:embed/>
                </p:oleObj>
              </mc:Choice>
              <mc:Fallback>
                <p:oleObj r:id="rId7" imgW="876300" imgH="190500" progId="Equation.3">
                  <p:embed/>
                  <p:pic>
                    <p:nvPicPr>
                      <p:cNvPr id="18439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75126" y="855643"/>
                        <a:ext cx="1649413" cy="357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BB60C0F9-E20C-4E73-A981-BEA82BD08A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2168"/>
              </p:ext>
            </p:extLst>
          </p:nvPr>
        </p:nvGraphicFramePr>
        <p:xfrm>
          <a:off x="3773978" y="1616236"/>
          <a:ext cx="15017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7" r:id="rId9" imgW="584200" imgH="228600" progId="Equation.3">
                  <p:embed/>
                </p:oleObj>
              </mc:Choice>
              <mc:Fallback>
                <p:oleObj r:id="rId9" imgW="584200" imgH="228600" progId="Equation.3">
                  <p:embed/>
                  <p:pic>
                    <p:nvPicPr>
                      <p:cNvPr id="18440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3978" y="1616236"/>
                        <a:ext cx="150177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78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80BDA-2202-4A11-A023-9B8858F0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方法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：穷举法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8751D-4F52-4ACA-B441-589BD18C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ym typeface="Wingdings" panose="05000000000000000000" pitchFamily="2" charset="2"/>
              </a:rPr>
              <a:t>列举出所有可能的计算次序，并计算出每一种计算次序相应需要的数乘次数，从中找出一种数乘次数最少的计算次序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0" eaLnBrk="1" hangingPunct="1"/>
            <a:r>
              <a:rPr lang="zh-CN" altLang="en-US" sz="2400" dirty="0"/>
              <a:t>算法复杂度分析</a:t>
            </a:r>
            <a:endParaRPr lang="en-US" altLang="zh-CN" sz="2400" dirty="0"/>
          </a:p>
          <a:p>
            <a:pPr lvl="0" eaLnBrk="1" hangingPunct="1"/>
            <a:r>
              <a:rPr lang="zh-CN" altLang="en-US" sz="2400" dirty="0"/>
              <a:t>对于</a:t>
            </a:r>
            <a:r>
              <a:rPr lang="en-US" altLang="zh-CN" sz="2400" dirty="0"/>
              <a:t>n</a:t>
            </a:r>
            <a:r>
              <a:rPr lang="zh-CN" altLang="en-US" sz="2400" dirty="0"/>
              <a:t>个矩阵的连乘积，设其不同的计算次序下的组合方式（即完全加括号的组合方式）</a:t>
            </a:r>
            <a:r>
              <a:rPr lang="zh-CN" altLang="en-US" sz="2400" u="sng" dirty="0">
                <a:solidFill>
                  <a:srgbClr val="FF0000"/>
                </a:solidFill>
              </a:rPr>
              <a:t>的数目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3300"/>
                </a:solidFill>
              </a:rPr>
              <a:t>P(n)</a:t>
            </a:r>
            <a:endParaRPr lang="en-US" altLang="zh-CN" dirty="0">
              <a:solidFill>
                <a:srgbClr val="FF3300"/>
              </a:solidFill>
            </a:endParaRPr>
          </a:p>
          <a:p>
            <a:pPr lvl="0" eaLnBrk="1" hangingPunct="1"/>
            <a:r>
              <a:rPr lang="zh-CN" altLang="en-US" sz="2400" dirty="0"/>
              <a:t>每种加括号方式都可以分解为两个子矩阵的加括号问题：</a:t>
            </a:r>
            <a:r>
              <a:rPr lang="en-US" altLang="zh-CN" sz="2400" dirty="0"/>
              <a:t>(A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...A</a:t>
            </a:r>
            <a:r>
              <a:rPr lang="en-US" altLang="zh-CN" sz="2400" baseline="-25000" dirty="0"/>
              <a:t>k</a:t>
            </a:r>
            <a:r>
              <a:rPr lang="en-US" altLang="zh-CN" sz="2400" dirty="0"/>
              <a:t>)(A</a:t>
            </a:r>
            <a:r>
              <a:rPr lang="en-US" altLang="zh-CN" sz="2400" baseline="-25000" dirty="0"/>
              <a:t>k+1</a:t>
            </a:r>
            <a:r>
              <a:rPr lang="en-US" altLang="zh-CN" sz="2400" dirty="0"/>
              <a:t>…A</a:t>
            </a:r>
            <a:r>
              <a:rPr lang="en-US" altLang="zh-CN" sz="2400" baseline="-25000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/>
              <a:t>，关于</a:t>
            </a:r>
            <a:r>
              <a:rPr lang="en-US" altLang="zh-CN" sz="2400" dirty="0"/>
              <a:t>P(n)</a:t>
            </a:r>
            <a:r>
              <a:rPr lang="zh-CN" altLang="en-US" sz="2400" dirty="0"/>
              <a:t>的递推式如下：</a:t>
            </a:r>
          </a:p>
          <a:p>
            <a:pPr lvl="0" eaLnBrk="1" hangingPunct="1"/>
            <a:endParaRPr lang="en-US" altLang="zh-CN" sz="2400" dirty="0">
              <a:latin typeface="Verdana" panose="020B0604030504040204" pitchFamily="34" charset="0"/>
              <a:ea typeface="楷体_GB2312"/>
            </a:endParaRPr>
          </a:p>
          <a:p>
            <a:endParaRPr lang="en-US" altLang="zh-CN" sz="2400" dirty="0">
              <a:latin typeface="Arial" panose="020B0604020202020204" pitchFamily="34" charset="0"/>
              <a:ea typeface="楷体_GB2312"/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D23384-0DD8-49B2-83C1-A91C4A5A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582835-97F9-495C-812E-B92702E9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D0C974-B787-432D-AB02-120B9CF3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9A21E00B-6D77-4541-BAC3-C4C6096BEC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4437063"/>
          <a:ext cx="591026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r:id="rId3" imgW="3276600" imgH="609600" progId="Equation.DSMT4">
                  <p:embed/>
                </p:oleObj>
              </mc:Choice>
              <mc:Fallback>
                <p:oleObj r:id="rId3" imgW="3276600" imgH="609600" progId="Equation.DSMT4">
                  <p:embed/>
                  <p:pic>
                    <p:nvPicPr>
                      <p:cNvPr id="20484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350" y="4437063"/>
                        <a:ext cx="5910263" cy="1235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8">
            <a:extLst>
              <a:ext uri="{FF2B5EF4-FFF2-40B4-BE49-F238E27FC236}">
                <a16:creationId xmlns:a16="http://schemas.microsoft.com/office/drawing/2014/main" id="{C7CFDA80-9E48-4401-943F-FCF7D7B1153C}"/>
              </a:ext>
            </a:extLst>
          </p:cNvPr>
          <p:cNvSpPr/>
          <p:nvPr/>
        </p:nvSpPr>
        <p:spPr>
          <a:xfrm>
            <a:off x="2268538" y="4724400"/>
            <a:ext cx="504825" cy="1008063"/>
          </a:xfrm>
          <a:prstGeom prst="wedgeEllipseCallout">
            <a:avLst>
              <a:gd name="adj1" fmla="val 165407"/>
              <a:gd name="adj2" fmla="val 57560"/>
            </a:avLst>
          </a:prstGeom>
          <a:noFill/>
          <a:ln w="6350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CDC6ED72-8443-4DBD-9B4E-BE3AB569D838}"/>
              </a:ext>
            </a:extLst>
          </p:cNvPr>
          <p:cNvSpPr txBox="1"/>
          <p:nvPr/>
        </p:nvSpPr>
        <p:spPr>
          <a:xfrm>
            <a:off x="3348038" y="5661025"/>
            <a:ext cx="8699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穷举法</a:t>
            </a:r>
          </a:p>
        </p:txBody>
      </p:sp>
      <p:sp>
        <p:nvSpPr>
          <p:cNvPr id="10" name="AutoShape 10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EDD4556C-78BF-4D68-8068-283BAE70ED7A}"/>
              </a:ext>
            </a:extLst>
          </p:cNvPr>
          <p:cNvSpPr/>
          <p:nvPr/>
        </p:nvSpPr>
        <p:spPr>
          <a:xfrm>
            <a:off x="7506184" y="4925027"/>
            <a:ext cx="365546" cy="229183"/>
          </a:xfrm>
          <a:prstGeom prst="actionButtonBackPrevious">
            <a:avLst/>
          </a:prstGeom>
          <a:solidFill>
            <a:schemeClr val="bg2"/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387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DA54B-F626-46E6-B029-FBD0FC2D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方法</a:t>
            </a:r>
            <a:r>
              <a:rPr lang="en-US" altLang="zh-CN" sz="2800" b="1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：动态规划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8744F-EBDA-4C1D-8D4E-ED253CAE6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将矩阵连乘积                       简记为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i:j</a:t>
            </a:r>
            <a:r>
              <a:rPr lang="en-US" altLang="zh-CN" sz="2400" dirty="0"/>
              <a:t>] </a:t>
            </a:r>
            <a:r>
              <a:rPr lang="zh-CN" altLang="en-US" sz="2400" dirty="0"/>
              <a:t>，这里</a:t>
            </a:r>
            <a:r>
              <a:rPr lang="en-US" altLang="zh-CN" sz="2400" dirty="0" err="1"/>
              <a:t>i≤j</a:t>
            </a:r>
            <a:r>
              <a:rPr lang="en-US" altLang="zh-CN" sz="2400" dirty="0"/>
              <a:t>     </a:t>
            </a:r>
            <a:endParaRPr lang="en-US" altLang="ja-JP" sz="2400" dirty="0"/>
          </a:p>
          <a:p>
            <a:pPr lvl="0" eaLnBrk="1" hangingPunct="1"/>
            <a:endParaRPr lang="en-US" altLang="zh-CN" sz="2400" dirty="0"/>
          </a:p>
          <a:p>
            <a:pPr lvl="0" eaLnBrk="1" hangingPunct="1"/>
            <a:r>
              <a:rPr lang="zh-CN" altLang="en-US" sz="2400" dirty="0"/>
              <a:t>考察计算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i:j</a:t>
            </a:r>
            <a:r>
              <a:rPr lang="en-US" altLang="zh-CN" sz="2400" dirty="0"/>
              <a:t>]</a:t>
            </a:r>
            <a:r>
              <a:rPr lang="zh-CN" altLang="en-US" sz="2400" dirty="0"/>
              <a:t>的最优计算次序</a:t>
            </a:r>
            <a:endParaRPr lang="en-US" altLang="zh-CN" dirty="0"/>
          </a:p>
          <a:p>
            <a:pPr lvl="1"/>
            <a:r>
              <a:rPr lang="zh-CN" altLang="en-US" dirty="0"/>
              <a:t>设这个计算次序在矩阵</a:t>
            </a:r>
            <a:r>
              <a:rPr lang="en-US" altLang="zh-CN" dirty="0"/>
              <a:t>A</a:t>
            </a:r>
            <a:r>
              <a:rPr lang="en-US" altLang="zh-CN" baseline="-25000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en-US" altLang="zh-CN" baseline="-25000" dirty="0"/>
              <a:t>k+1</a:t>
            </a:r>
            <a:r>
              <a:rPr lang="zh-CN" altLang="en-US" dirty="0"/>
              <a:t>之间将矩阵链断开，</a:t>
            </a:r>
            <a:r>
              <a:rPr lang="en-US" altLang="zh-CN" dirty="0" err="1"/>
              <a:t>i≤k</a:t>
            </a:r>
            <a:r>
              <a:rPr lang="en-US" altLang="zh-CN" dirty="0"/>
              <a:t>&lt;j</a:t>
            </a:r>
            <a:r>
              <a:rPr lang="zh-CN" altLang="en-US" dirty="0"/>
              <a:t>，则其相应完全加括号方式为</a:t>
            </a:r>
            <a:endParaRPr lang="ja-JP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lvl="0" eaLnBrk="1" hangingPunct="1"/>
            <a:r>
              <a:rPr lang="zh-CN" altLang="en-US" sz="2400" dirty="0"/>
              <a:t>计算量</a:t>
            </a:r>
          </a:p>
          <a:p>
            <a:pPr lvl="1"/>
            <a:r>
              <a:rPr lang="en-US" altLang="zh-CN" dirty="0"/>
              <a:t>A[</a:t>
            </a:r>
            <a:r>
              <a:rPr lang="en-US" altLang="zh-CN" dirty="0" err="1"/>
              <a:t>i:k</a:t>
            </a:r>
            <a:r>
              <a:rPr lang="en-US" altLang="zh-CN" dirty="0"/>
              <a:t>]</a:t>
            </a:r>
            <a:r>
              <a:rPr lang="zh-CN" altLang="en-US" dirty="0"/>
              <a:t>的计算量 </a:t>
            </a:r>
            <a:r>
              <a:rPr lang="en-US" altLang="zh-CN" dirty="0"/>
              <a:t>+  </a:t>
            </a:r>
          </a:p>
          <a:p>
            <a:pPr marL="0" lvl="0" indent="0" eaLnBrk="1" hangingPunct="1">
              <a:buNone/>
            </a:pPr>
            <a:r>
              <a:rPr lang="en-US" altLang="zh-CN" sz="2400" dirty="0"/>
              <a:t>        A[k+1:j]</a:t>
            </a:r>
            <a:r>
              <a:rPr lang="zh-CN" altLang="en-US" sz="2400" dirty="0"/>
              <a:t>的计算量  </a:t>
            </a:r>
            <a:r>
              <a:rPr lang="en-US" altLang="zh-CN" sz="2400" dirty="0"/>
              <a:t>+</a:t>
            </a:r>
          </a:p>
          <a:p>
            <a:pPr marL="0" lvl="0" indent="0" eaLnBrk="1" hangingPunct="1">
              <a:buNone/>
            </a:pPr>
            <a:r>
              <a:rPr lang="en-US" altLang="zh-CN" sz="2400" dirty="0"/>
              <a:t>        A[</a:t>
            </a:r>
            <a:r>
              <a:rPr lang="en-US" altLang="zh-CN" sz="2400" dirty="0" err="1"/>
              <a:t>i:k</a:t>
            </a:r>
            <a:r>
              <a:rPr lang="en-US" altLang="zh-CN" sz="2400" dirty="0"/>
              <a:t>]</a:t>
            </a:r>
            <a:r>
              <a:rPr lang="zh-CN" altLang="en-US" sz="2400" dirty="0"/>
              <a:t>和</a:t>
            </a:r>
            <a:r>
              <a:rPr lang="en-US" altLang="zh-CN" sz="2400" dirty="0"/>
              <a:t>A[k+1:j]</a:t>
            </a:r>
            <a:r>
              <a:rPr lang="zh-CN" altLang="en-US" sz="2400" dirty="0"/>
              <a:t>相乘的计算量</a:t>
            </a:r>
            <a:endParaRPr lang="ja-JP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70609-1271-46B5-B7DC-8AB7E962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B9A7EE-9DEA-4F38-AE23-35A77BE0A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B8966-EA63-4943-8746-9801119D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F9F9B46A-CE67-405A-8629-212288BC0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883333"/>
              </p:ext>
            </p:extLst>
          </p:nvPr>
        </p:nvGraphicFramePr>
        <p:xfrm>
          <a:off x="2109486" y="3185791"/>
          <a:ext cx="389096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" r:id="rId3" imgW="1638300" imgH="241300" progId="Equation.DSMT4">
                  <p:embed/>
                </p:oleObj>
              </mc:Choice>
              <mc:Fallback>
                <p:oleObj r:id="rId3" imgW="1638300" imgH="241300" progId="Equation.DSMT4">
                  <p:embed/>
                  <p:pic>
                    <p:nvPicPr>
                      <p:cNvPr id="21510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9486" y="3185791"/>
                        <a:ext cx="3890962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54462B25-0C1E-4025-B91F-739C54528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21761"/>
              </p:ext>
            </p:extLst>
          </p:nvPr>
        </p:nvGraphicFramePr>
        <p:xfrm>
          <a:off x="2321469" y="764362"/>
          <a:ext cx="153828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7" r:id="rId5" imgW="647700" imgH="241300" progId="Equation.DSMT4">
                  <p:embed/>
                </p:oleObj>
              </mc:Choice>
              <mc:Fallback>
                <p:oleObj r:id="rId5" imgW="647700" imgH="241300" progId="Equation.DSMT4">
                  <p:embed/>
                  <p:pic>
                    <p:nvPicPr>
                      <p:cNvPr id="21508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1469" y="764362"/>
                        <a:ext cx="1538287" cy="573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7002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2D618-149D-4866-9DB8-1636561B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最优解结构分析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21130F-E13B-4015-AD0E-E59858608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决定是否可用动态规划</a:t>
            </a:r>
            <a:endParaRPr lang="en-US" altLang="zh-CN" dirty="0"/>
          </a:p>
          <a:p>
            <a:endParaRPr lang="en-US" altLang="zh-CN" dirty="0"/>
          </a:p>
          <a:p>
            <a:pPr lvl="0"/>
            <a:r>
              <a:rPr lang="zh-CN" altLang="en-US" dirty="0"/>
              <a:t>特征</a:t>
            </a:r>
            <a:endParaRPr lang="en-US" altLang="zh-CN" dirty="0"/>
          </a:p>
          <a:p>
            <a:pPr lvl="1"/>
            <a:r>
              <a:rPr lang="zh-CN" altLang="en-US" dirty="0"/>
              <a:t>计算</a:t>
            </a:r>
            <a:r>
              <a:rPr lang="en-US" altLang="zh-CN" dirty="0"/>
              <a:t>A[</a:t>
            </a:r>
            <a:r>
              <a:rPr lang="en-US" altLang="zh-CN" dirty="0" err="1"/>
              <a:t>i:j</a:t>
            </a:r>
            <a:r>
              <a:rPr lang="en-US" altLang="zh-CN" dirty="0"/>
              <a:t>]</a:t>
            </a:r>
            <a:r>
              <a:rPr lang="zh-CN" altLang="en-US" dirty="0"/>
              <a:t>的最优次序所包含的计算矩阵子链 </a:t>
            </a:r>
            <a:r>
              <a:rPr lang="en-US" altLang="zh-CN" dirty="0"/>
              <a:t>A[</a:t>
            </a:r>
            <a:r>
              <a:rPr lang="en-US" altLang="zh-CN" dirty="0" err="1"/>
              <a:t>i:k</a:t>
            </a:r>
            <a:r>
              <a:rPr lang="en-US" altLang="zh-CN" dirty="0"/>
              <a:t>]</a:t>
            </a:r>
            <a:r>
              <a:rPr lang="zh-CN" altLang="en-US" dirty="0"/>
              <a:t>和</a:t>
            </a:r>
            <a:r>
              <a:rPr lang="en-US" altLang="zh-CN" dirty="0"/>
              <a:t>A[k+1:j]</a:t>
            </a:r>
            <a:r>
              <a:rPr lang="zh-CN" altLang="en-US" dirty="0"/>
              <a:t>的次序也是最优的</a:t>
            </a:r>
            <a:r>
              <a:rPr lang="en-US" altLang="zh-CN" dirty="0"/>
              <a:t>-</a:t>
            </a:r>
            <a:r>
              <a:rPr lang="zh-CN" altLang="en-US" dirty="0"/>
              <a:t>反证法，即：</a:t>
            </a:r>
            <a:endParaRPr lang="en-US" altLang="zh-CN" dirty="0"/>
          </a:p>
          <a:p>
            <a:pPr lvl="2"/>
            <a:r>
              <a:rPr lang="zh-CN" altLang="en-US" dirty="0"/>
              <a:t>矩阵连乘计算次序问题的最优解包含着其子问题的最优解</a:t>
            </a:r>
            <a:endParaRPr lang="en-US" altLang="zh-CN" dirty="0"/>
          </a:p>
          <a:p>
            <a:pPr marL="268287" lvl="1" indent="0">
              <a:buNone/>
            </a:pPr>
            <a:r>
              <a:rPr lang="zh-CN" altLang="en-US" dirty="0"/>
              <a:t>，这种性质称为</a:t>
            </a:r>
            <a:r>
              <a:rPr lang="zh-CN" altLang="en-US" dirty="0">
                <a:solidFill>
                  <a:srgbClr val="0066FF"/>
                </a:solidFill>
              </a:rPr>
              <a:t>最优子结构性质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zh-CN" altLang="en-US" sz="2400" dirty="0"/>
          </a:p>
          <a:p>
            <a:r>
              <a:rPr lang="zh-CN" altLang="en-US" dirty="0"/>
              <a:t>问题的最优子结构性质是该问题可用动态规划算法求解的显著特征</a:t>
            </a:r>
            <a:endParaRPr lang="ja-JP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AB19F-96BD-4F49-B2C7-DD0E18D6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00098-B83C-4395-9381-233DEA95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30C35-2F09-4B3E-8EBB-2850C927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518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123913-C8BA-4656-B014-C47816AF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FB548-D875-4835-A91A-BA0D9B4A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07AA3F-AFB7-4724-82C1-D0AB754E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1B28850-443A-4C3F-A848-E0B35C50A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33109"/>
            <a:ext cx="2513716" cy="487604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建立递归关系</a:t>
            </a:r>
            <a:endParaRPr lang="ja-JP" altLang="en-US" sz="2800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0D7B4BF-1A0E-4796-9EA9-FF100B5D5B2E}"/>
              </a:ext>
            </a:extLst>
          </p:cNvPr>
          <p:cNvSpPr/>
          <p:nvPr/>
        </p:nvSpPr>
        <p:spPr>
          <a:xfrm>
            <a:off x="223213" y="1139584"/>
            <a:ext cx="8718229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微软雅黑 Light" panose="020B0502040204020203" pitchFamily="34" charset="-122"/>
              </a:rPr>
              <a:t>设计算</a:t>
            </a:r>
            <a:r>
              <a:rPr lang="en-US" altLang="zh-CN" sz="2400" dirty="0">
                <a:ea typeface="微软雅黑 Light" panose="020B0502040204020203" pitchFamily="34" charset="-122"/>
              </a:rPr>
              <a:t>A[i:j]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1≤i≤j≤n</a:t>
            </a:r>
            <a:r>
              <a:rPr lang="zh-CN" altLang="en-US" sz="2400" dirty="0">
                <a:ea typeface="微软雅黑 Light" panose="020B0502040204020203" pitchFamily="34" charset="-122"/>
              </a:rPr>
              <a:t>，所需要的最少数乘次数</a:t>
            </a:r>
            <a:r>
              <a:rPr lang="en-US" altLang="zh-CN" sz="2400" dirty="0">
                <a:ea typeface="微软雅黑 Light" panose="020B0502040204020203" pitchFamily="34" charset="-122"/>
              </a:rPr>
              <a:t>m[i,j]</a:t>
            </a:r>
            <a:r>
              <a:rPr lang="zh-CN" altLang="en-US" sz="2400" dirty="0">
                <a:ea typeface="微软雅黑 Light" panose="020B0502040204020203" pitchFamily="34" charset="-122"/>
              </a:rPr>
              <a:t>，则原问题的最优值为</a:t>
            </a:r>
            <a:r>
              <a:rPr lang="en-US" altLang="zh-CN" sz="2400" dirty="0">
                <a:ea typeface="微软雅黑 Light" panose="020B0502040204020203" pitchFamily="34" charset="-122"/>
              </a:rPr>
              <a:t>m[1,n]</a:t>
            </a:r>
          </a:p>
          <a:p>
            <a:pPr marL="536575" lvl="1" indent="-268288" defTabSz="914400">
              <a:lnSpc>
                <a:spcPct val="12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微软雅黑 Light" panose="020B0502040204020203" pitchFamily="34" charset="-122"/>
              </a:rPr>
              <a:t>当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=j</a:t>
            </a:r>
            <a:r>
              <a:rPr lang="zh-CN" altLang="en-US" sz="2400" dirty="0">
                <a:ea typeface="微软雅黑 Light" panose="020B0502040204020203" pitchFamily="34" charset="-122"/>
              </a:rPr>
              <a:t>时，</a:t>
            </a:r>
            <a:r>
              <a:rPr lang="en-US" altLang="zh-CN" sz="2400" dirty="0">
                <a:ea typeface="微软雅黑 Light" panose="020B0502040204020203" pitchFamily="34" charset="-122"/>
              </a:rPr>
              <a:t>A[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i:j</a:t>
            </a:r>
            <a:r>
              <a:rPr lang="en-US" altLang="zh-CN" sz="2400" dirty="0">
                <a:ea typeface="微软雅黑 Light" panose="020B0502040204020203" pitchFamily="34" charset="-122"/>
              </a:rPr>
              <a:t>]=A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sz="2400" dirty="0">
                <a:ea typeface="微软雅黑 Light" panose="020B0502040204020203" pitchFamily="34" charset="-122"/>
              </a:rPr>
              <a:t>，因此，</a:t>
            </a:r>
            <a:r>
              <a:rPr lang="en-US" altLang="zh-CN" sz="2400" dirty="0">
                <a:ea typeface="微软雅黑 Light" panose="020B0502040204020203" pitchFamily="34" charset="-122"/>
              </a:rPr>
              <a:t>m[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i,i</a:t>
            </a:r>
            <a:r>
              <a:rPr lang="en-US" altLang="zh-CN" sz="2400" dirty="0">
                <a:ea typeface="微软雅黑 Light" panose="020B0502040204020203" pitchFamily="34" charset="-122"/>
              </a:rPr>
              <a:t>]=0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=1,2,…,n</a:t>
            </a:r>
          </a:p>
          <a:p>
            <a:pPr marL="536575" lvl="1" indent="-268288" defTabSz="914400">
              <a:lnSpc>
                <a:spcPct val="12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微软雅黑 Light" panose="020B0502040204020203" pitchFamily="34" charset="-122"/>
              </a:rPr>
              <a:t>当</a:t>
            </a:r>
            <a:r>
              <a:rPr lang="en-US" altLang="zh-CN" sz="2400" dirty="0">
                <a:ea typeface="微软雅黑 Light" panose="020B0502040204020203" pitchFamily="34" charset="-122"/>
              </a:rPr>
              <a:t>i&lt;j</a:t>
            </a:r>
            <a:r>
              <a:rPr lang="zh-CN" altLang="en-US" sz="2400" dirty="0">
                <a:ea typeface="微软雅黑 Light" panose="020B0502040204020203" pitchFamily="34" charset="-122"/>
              </a:rPr>
              <a:t>时，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zh-CN" altLang="en-US" sz="2100" dirty="0">
              <a:ea typeface="微软雅黑 Light" panose="020B0502040204020203" pitchFamily="34" charset="-122"/>
            </a:endParaRPr>
          </a:p>
          <a:p>
            <a:pPr lvl="0" eaLnBrk="1" hangingPunct="1">
              <a:spcBef>
                <a:spcPct val="20000"/>
              </a:spcBef>
              <a:buClr>
                <a:schemeClr val="accent2"/>
              </a:buClr>
              <a:buSzPct val="50000"/>
            </a:pPr>
            <a:endParaRPr lang="zh-CN" altLang="en-US" sz="2100" dirty="0">
              <a:ea typeface="微软雅黑 Light" panose="020B0502040204020203" pitchFamily="34" charset="-122"/>
            </a:endParaRPr>
          </a:p>
          <a:p>
            <a:pPr marL="228600" lvl="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微软雅黑 Light" panose="020B0502040204020203" pitchFamily="34" charset="-122"/>
              </a:rPr>
              <a:t>m[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i,j</a:t>
            </a:r>
            <a:r>
              <a:rPr lang="en-US" altLang="zh-CN" sz="2400" dirty="0">
                <a:ea typeface="微软雅黑 Light" panose="020B0502040204020203" pitchFamily="34" charset="-122"/>
              </a:rPr>
              <a:t>]</a:t>
            </a:r>
            <a:r>
              <a:rPr lang="zh-CN" altLang="en-US" sz="2400" dirty="0">
                <a:ea typeface="微软雅黑 Light" panose="020B0502040204020203" pitchFamily="34" charset="-122"/>
              </a:rPr>
              <a:t>递归定义为：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ja-JP" altLang="en-US" sz="2100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8032235-1DDD-4A1E-849E-233D6E419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37734"/>
              </p:ext>
            </p:extLst>
          </p:nvPr>
        </p:nvGraphicFramePr>
        <p:xfrm>
          <a:off x="1975020" y="2832891"/>
          <a:ext cx="50085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8" r:id="rId3" imgW="2336800" imgH="241300" progId="Equation.3">
                  <p:embed/>
                </p:oleObj>
              </mc:Choice>
              <mc:Fallback>
                <p:oleObj r:id="rId3" imgW="2336800" imgH="241300" progId="Equation.3">
                  <p:embed/>
                  <p:pic>
                    <p:nvPicPr>
                      <p:cNvPr id="23556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5020" y="2832891"/>
                        <a:ext cx="5008563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5">
            <a:extLst>
              <a:ext uri="{FF2B5EF4-FFF2-40B4-BE49-F238E27FC236}">
                <a16:creationId xmlns:a16="http://schemas.microsoft.com/office/drawing/2014/main" id="{951E1DFC-837D-4117-AA5B-7B8BBF4F1A43}"/>
              </a:ext>
            </a:extLst>
          </p:cNvPr>
          <p:cNvGrpSpPr/>
          <p:nvPr/>
        </p:nvGrpSpPr>
        <p:grpSpPr>
          <a:xfrm>
            <a:off x="1887707" y="3318867"/>
            <a:ext cx="3519488" cy="581025"/>
            <a:chOff x="809" y="3560"/>
            <a:chExt cx="2217" cy="366"/>
          </a:xfrm>
        </p:grpSpPr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A959ED9E-E5DF-4DC3-9B53-7D18D9BAC07D}"/>
                </a:ext>
              </a:extLst>
            </p:cNvPr>
            <p:cNvSpPr txBox="1"/>
            <p:nvPr/>
          </p:nvSpPr>
          <p:spPr>
            <a:xfrm>
              <a:off x="809" y="3600"/>
              <a:ext cx="188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这里     的维数为         </a:t>
              </a:r>
              <a:endParaRPr lang="ja-JP" altLang="en-US" sz="2400" dirty="0">
                <a:ea typeface="微软雅黑 Light" panose="020B0502040204020203" pitchFamily="34" charset="-122"/>
              </a:endParaRPr>
            </a:p>
          </p:txBody>
        </p:sp>
        <p:graphicFrame>
          <p:nvGraphicFramePr>
            <p:cNvPr id="11" name="Object 7">
              <a:extLst>
                <a:ext uri="{FF2B5EF4-FFF2-40B4-BE49-F238E27FC236}">
                  <a16:creationId xmlns:a16="http://schemas.microsoft.com/office/drawing/2014/main" id="{B6152331-227A-49E7-AC66-97FA8491F4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2" y="3584"/>
            <a:ext cx="247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9" r:id="rId5" imgW="165100" imgH="228600" progId="Equation.3">
                    <p:embed/>
                  </p:oleObj>
                </mc:Choice>
                <mc:Fallback>
                  <p:oleObj r:id="rId5" imgW="165100" imgH="228600" progId="Equation.3">
                    <p:embed/>
                    <p:pic>
                      <p:nvPicPr>
                        <p:cNvPr id="23576" name="Object 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22" y="3584"/>
                          <a:ext cx="247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8">
              <a:extLst>
                <a:ext uri="{FF2B5EF4-FFF2-40B4-BE49-F238E27FC236}">
                  <a16:creationId xmlns:a16="http://schemas.microsoft.com/office/drawing/2014/main" id="{5D0F6768-A701-48EA-89F6-3751887D29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5652364"/>
                </p:ext>
              </p:extLst>
            </p:nvPr>
          </p:nvGraphicFramePr>
          <p:xfrm>
            <a:off x="2247" y="3560"/>
            <a:ext cx="77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30" r:id="rId7" imgW="520700" imgH="228600" progId="Equation.3">
                    <p:embed/>
                  </p:oleObj>
                </mc:Choice>
                <mc:Fallback>
                  <p:oleObj r:id="rId7" imgW="520700" imgH="228600" progId="Equation.3">
                    <p:embed/>
                    <p:pic>
                      <p:nvPicPr>
                        <p:cNvPr id="23577" name="Object 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247" y="3560"/>
                          <a:ext cx="779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9">
            <a:extLst>
              <a:ext uri="{FF2B5EF4-FFF2-40B4-BE49-F238E27FC236}">
                <a16:creationId xmlns:a16="http://schemas.microsoft.com/office/drawing/2014/main" id="{2298BFE1-95BE-4EF7-A969-95ED40896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087279"/>
              </p:ext>
            </p:extLst>
          </p:nvPr>
        </p:nvGraphicFramePr>
        <p:xfrm>
          <a:off x="643902" y="4358433"/>
          <a:ext cx="685800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1" r:id="rId9" imgW="3200400" imgH="533400" progId="Equation.3">
                  <p:embed/>
                </p:oleObj>
              </mc:Choice>
              <mc:Fallback>
                <p:oleObj r:id="rId9" imgW="3200400" imgH="533400" progId="Equation.3">
                  <p:embed/>
                  <p:pic>
                    <p:nvPicPr>
                      <p:cNvPr id="23558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02" y="4358433"/>
                        <a:ext cx="6858000" cy="1144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1">
            <a:extLst>
              <a:ext uri="{FF2B5EF4-FFF2-40B4-BE49-F238E27FC236}">
                <a16:creationId xmlns:a16="http://schemas.microsoft.com/office/drawing/2014/main" id="{F2925558-486D-4244-BA9E-9F012DA8B6CD}"/>
              </a:ext>
            </a:extLst>
          </p:cNvPr>
          <p:cNvSpPr txBox="1"/>
          <p:nvPr/>
        </p:nvSpPr>
        <p:spPr>
          <a:xfrm>
            <a:off x="493431" y="5606846"/>
            <a:ext cx="309251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ja-JP" altLang="en-US" sz="2400" dirty="0">
                <a:ea typeface="微软雅黑 Light" panose="020B0502040204020203" pitchFamily="34" charset="-122"/>
              </a:rPr>
              <a:t>   </a:t>
            </a:r>
            <a:r>
              <a:rPr lang="zh-CN" altLang="en-US" sz="2400" dirty="0">
                <a:ea typeface="微软雅黑 Light" panose="020B0502040204020203" pitchFamily="34" charset="-122"/>
              </a:rPr>
              <a:t>的位置只有</a:t>
            </a:r>
            <a:r>
              <a:rPr lang="en-US" altLang="zh-CN" sz="2400" dirty="0">
                <a:ea typeface="微软雅黑 Light" panose="020B0502040204020203" pitchFamily="34" charset="-122"/>
              </a:rPr>
              <a:t>j-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zh-CN" altLang="en-US" sz="2400" dirty="0">
                <a:ea typeface="微软雅黑 Light" panose="020B0502040204020203" pitchFamily="34" charset="-122"/>
              </a:rPr>
              <a:t>种可能</a:t>
            </a:r>
            <a:endParaRPr lang="ja-JP" altLang="en-US" sz="2400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16" name="Object 12">
            <a:extLst>
              <a:ext uri="{FF2B5EF4-FFF2-40B4-BE49-F238E27FC236}">
                <a16:creationId xmlns:a16="http://schemas.microsoft.com/office/drawing/2014/main" id="{BB71C437-A499-400D-84E6-C2ECA31D20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631" y="5638596"/>
          <a:ext cx="25876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2" r:id="rId11" imgW="127000" imgH="177165" progId="Equation.3">
                  <p:embed/>
                </p:oleObj>
              </mc:Choice>
              <mc:Fallback>
                <p:oleObj r:id="rId11" imgW="127000" imgH="177165" progId="Equation.3">
                  <p:embed/>
                  <p:pic>
                    <p:nvPicPr>
                      <p:cNvPr id="23573" name="Object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9631" y="5638596"/>
                        <a:ext cx="258763" cy="363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72AC944B-2A1D-4087-8FB8-F6D254E1647B}"/>
              </a:ext>
            </a:extLst>
          </p:cNvPr>
          <p:cNvSpPr/>
          <p:nvPr/>
        </p:nvSpPr>
        <p:spPr>
          <a:xfrm>
            <a:off x="8117362" y="4853733"/>
            <a:ext cx="500063" cy="265629"/>
          </a:xfrm>
          <a:prstGeom prst="actionButtonBackPrevious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19" name="对象 1">
            <a:extLst>
              <a:ext uri="{FF2B5EF4-FFF2-40B4-BE49-F238E27FC236}">
                <a16:creationId xmlns:a16="http://schemas.microsoft.com/office/drawing/2014/main" id="{B12E090A-F0D6-4696-B695-B5F108BE81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698984"/>
              </p:ext>
            </p:extLst>
          </p:nvPr>
        </p:nvGraphicFramePr>
        <p:xfrm>
          <a:off x="4742827" y="133109"/>
          <a:ext cx="389096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3" r:id="rId13" imgW="1638300" imgH="241300" progId="Equation.3">
                  <p:embed/>
                </p:oleObj>
              </mc:Choice>
              <mc:Fallback>
                <p:oleObj r:id="rId13" imgW="1638300" imgH="241300" progId="Equation.3">
                  <p:embed/>
                  <p:pic>
                    <p:nvPicPr>
                      <p:cNvPr id="23561" name="对象 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42827" y="133109"/>
                        <a:ext cx="3890962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3">
            <a:extLst>
              <a:ext uri="{FF2B5EF4-FFF2-40B4-BE49-F238E27FC236}">
                <a16:creationId xmlns:a16="http://schemas.microsoft.com/office/drawing/2014/main" id="{8FB864BB-D71E-4DEA-AEDF-5F23C8B2322F}"/>
              </a:ext>
            </a:extLst>
          </p:cNvPr>
          <p:cNvCxnSpPr/>
          <p:nvPr/>
        </p:nvCxnSpPr>
        <p:spPr>
          <a:xfrm flipV="1">
            <a:off x="6487489" y="563322"/>
            <a:ext cx="0" cy="287337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1" name="TextBox 1">
            <a:extLst>
              <a:ext uri="{FF2B5EF4-FFF2-40B4-BE49-F238E27FC236}">
                <a16:creationId xmlns:a16="http://schemas.microsoft.com/office/drawing/2014/main" id="{314725BF-3FFB-49BA-9C1F-BEADD859376E}"/>
              </a:ext>
            </a:extLst>
          </p:cNvPr>
          <p:cNvSpPr txBox="1"/>
          <p:nvPr/>
        </p:nvSpPr>
        <p:spPr>
          <a:xfrm>
            <a:off x="6336677" y="810972"/>
            <a:ext cx="295274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k</a:t>
            </a:r>
            <a:endParaRPr lang="zh-CN" altLang="en-US" b="1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E3852C7F-CDE2-487C-A418-9D35F951EC81}"/>
              </a:ext>
            </a:extLst>
          </p:cNvPr>
          <p:cNvSpPr txBox="1"/>
          <p:nvPr/>
        </p:nvSpPr>
        <p:spPr>
          <a:xfrm>
            <a:off x="3667357" y="5646608"/>
            <a:ext cx="2964594" cy="36933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: 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之后</a:t>
            </a:r>
            <a:r>
              <a:rPr lang="en-US" altLang="zh-CN" dirty="0">
                <a:ea typeface="微软雅黑 Light" panose="020B0502040204020203" pitchFamily="34" charset="-122"/>
              </a:rPr>
              <a:t>, 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i+1</a:t>
            </a:r>
            <a:r>
              <a:rPr lang="en-US" altLang="zh-CN" dirty="0"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ea typeface="微软雅黑 Light" panose="020B0502040204020203" pitchFamily="34" charset="-122"/>
              </a:rPr>
              <a:t>之后</a:t>
            </a:r>
            <a:r>
              <a:rPr lang="en-US" altLang="zh-CN" dirty="0">
                <a:ea typeface="微软雅黑 Light" panose="020B0502040204020203" pitchFamily="34" charset="-122"/>
              </a:rPr>
              <a:t>, …,A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j-1</a:t>
            </a:r>
            <a:r>
              <a:rPr lang="zh-CN" altLang="en-US" dirty="0">
                <a:ea typeface="微软雅黑 Light" panose="020B0502040204020203" pitchFamily="34" charset="-122"/>
              </a:rPr>
              <a:t>之后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8450647-0223-45DA-B04E-2D5176923818}"/>
              </a:ext>
            </a:extLst>
          </p:cNvPr>
          <p:cNvSpPr txBox="1"/>
          <p:nvPr/>
        </p:nvSpPr>
        <p:spPr>
          <a:xfrm>
            <a:off x="2144953" y="6159529"/>
            <a:ext cx="5687904" cy="4616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e.g. 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sz="2400" dirty="0">
                <a:ea typeface="微软雅黑 Light" panose="020B0502040204020203" pitchFamily="34" charset="-122"/>
              </a:rPr>
              <a:t> 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r>
              <a:rPr lang="en-US" altLang="zh-CN" sz="2400" dirty="0">
                <a:ea typeface="微软雅黑 Light" panose="020B0502040204020203" pitchFamily="34" charset="-122"/>
              </a:rPr>
              <a:t> 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4</a:t>
            </a:r>
            <a:r>
              <a:rPr lang="en-US" altLang="zh-CN" sz="2400" dirty="0">
                <a:ea typeface="微软雅黑 Light" panose="020B0502040204020203" pitchFamily="34" charset="-122"/>
              </a:rPr>
              <a:t> 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5</a:t>
            </a:r>
            <a:r>
              <a:rPr lang="en-US" altLang="zh-CN" sz="2400" dirty="0">
                <a:ea typeface="微软雅黑 Light" panose="020B0502040204020203" pitchFamily="34" charset="-122"/>
              </a:rPr>
              <a:t>,  i=2, j=5, k=j-i=3, 3</a:t>
            </a:r>
            <a:r>
              <a:rPr lang="zh-CN" altLang="en-US" sz="2400" dirty="0">
                <a:ea typeface="微软雅黑 Light" panose="020B0502040204020203" pitchFamily="34" charset="-122"/>
              </a:rPr>
              <a:t>个分割点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BEC39F93-C165-48D8-AA30-663E19FB4681}"/>
              </a:ext>
            </a:extLst>
          </p:cNvPr>
          <p:cNvSpPr txBox="1"/>
          <p:nvPr/>
        </p:nvSpPr>
        <p:spPr>
          <a:xfrm>
            <a:off x="6635127" y="625234"/>
            <a:ext cx="1898277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A[k+1:j]=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p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p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列</a:t>
            </a:r>
          </a:p>
        </p:txBody>
      </p:sp>
      <p:cxnSp>
        <p:nvCxnSpPr>
          <p:cNvPr id="25" name="直接箭头连接符 6">
            <a:extLst>
              <a:ext uri="{FF2B5EF4-FFF2-40B4-BE49-F238E27FC236}">
                <a16:creationId xmlns:a16="http://schemas.microsoft.com/office/drawing/2014/main" id="{3D3C5747-DD9D-4418-8A0D-FF791304E637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3663326" y="978454"/>
            <a:ext cx="1743869" cy="1930281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90687DE-8E84-4F7E-BCEC-1416BC21CB6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742827" y="994566"/>
            <a:ext cx="2841439" cy="1954414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7" name="TextBox 28">
            <a:extLst>
              <a:ext uri="{FF2B5EF4-FFF2-40B4-BE49-F238E27FC236}">
                <a16:creationId xmlns:a16="http://schemas.microsoft.com/office/drawing/2014/main" id="{43E00829-089C-4686-8594-B4052D74E7AC}"/>
              </a:ext>
            </a:extLst>
          </p:cNvPr>
          <p:cNvSpPr txBox="1"/>
          <p:nvPr/>
        </p:nvSpPr>
        <p:spPr>
          <a:xfrm>
            <a:off x="4479301" y="608566"/>
            <a:ext cx="1855787" cy="3698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A[i:k]: 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zh-CN" altLang="en-US" dirty="0">
                <a:ea typeface="微软雅黑 Light" panose="020B0502040204020203" pitchFamily="34" charset="-122"/>
              </a:rPr>
              <a:t>行</a:t>
            </a:r>
            <a:r>
              <a:rPr lang="en-US" altLang="zh-CN" dirty="0">
                <a:ea typeface="微软雅黑 Light" panose="020B0502040204020203" pitchFamily="34" charset="-122"/>
              </a:rPr>
              <a:t>,p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k</a:t>
            </a:r>
            <a:r>
              <a:rPr lang="zh-CN" altLang="en-US" dirty="0">
                <a:ea typeface="微软雅黑 Light" panose="020B0502040204020203" pitchFamily="34" charset="-122"/>
              </a:rPr>
              <a:t>列</a:t>
            </a:r>
          </a:p>
        </p:txBody>
      </p:sp>
      <p:sp>
        <p:nvSpPr>
          <p:cNvPr id="28" name="椭圆 14">
            <a:extLst>
              <a:ext uri="{FF2B5EF4-FFF2-40B4-BE49-F238E27FC236}">
                <a16:creationId xmlns:a16="http://schemas.microsoft.com/office/drawing/2014/main" id="{45CB136E-83DE-4332-97CD-CC125D244A23}"/>
              </a:ext>
            </a:extLst>
          </p:cNvPr>
          <p:cNvSpPr/>
          <p:nvPr/>
        </p:nvSpPr>
        <p:spPr>
          <a:xfrm>
            <a:off x="5241302" y="4882188"/>
            <a:ext cx="259766" cy="519351"/>
          </a:xfrm>
          <a:prstGeom prst="ellipse">
            <a:avLst/>
          </a:prstGeom>
          <a:noFill/>
          <a:ln w="63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29" name="直接箭头连接符 35">
            <a:extLst>
              <a:ext uri="{FF2B5EF4-FFF2-40B4-BE49-F238E27FC236}">
                <a16:creationId xmlns:a16="http://schemas.microsoft.com/office/drawing/2014/main" id="{1A21D0C8-CF2D-4206-9DCF-E56AD0AD961B}"/>
              </a:ext>
            </a:extLst>
          </p:cNvPr>
          <p:cNvCxnSpPr>
            <a:cxnSpLocks/>
          </p:cNvCxnSpPr>
          <p:nvPr/>
        </p:nvCxnSpPr>
        <p:spPr>
          <a:xfrm flipV="1">
            <a:off x="5431311" y="995122"/>
            <a:ext cx="1345103" cy="3887066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B323796-A64D-4995-A1EF-7C7AC3BC15C3}"/>
              </a:ext>
            </a:extLst>
          </p:cNvPr>
          <p:cNvSpPr txBox="1"/>
          <p:nvPr/>
        </p:nvSpPr>
        <p:spPr>
          <a:xfrm>
            <a:off x="7111546" y="2860820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 Light" panose="020B0502040204020203" pitchFamily="34" charset="-122"/>
              </a:rPr>
              <a:t>断开位置</a:t>
            </a:r>
            <a:r>
              <a:rPr lang="en-US" altLang="zh-CN" sz="2400" dirty="0">
                <a:ea typeface="微软雅黑 Light" panose="020B0502040204020203" pitchFamily="34" charset="-122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63834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1C954-5F00-4DFC-A432-EB2AFFBF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C6600"/>
                </a:solidFill>
              </a:rPr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5A570-F3A7-47D6-822C-06305E43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84" y="758709"/>
            <a:ext cx="4374776" cy="5962767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Times New Roman" pitchFamily="18" charset="0"/>
              </a:rPr>
              <a:t>3.1 </a:t>
            </a:r>
            <a:r>
              <a:rPr lang="zh-CN" altLang="en-US" dirty="0">
                <a:latin typeface="Times New Roman" pitchFamily="18" charset="0"/>
              </a:rPr>
              <a:t>动态规划概念原理</a:t>
            </a:r>
            <a:endParaRPr lang="en-US" altLang="zh-CN" dirty="0">
              <a:latin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</a:rPr>
              <a:t>         示例：矩阵连乘</a:t>
            </a:r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3.2 </a:t>
            </a:r>
            <a:r>
              <a:rPr lang="zh-CN" altLang="en-US" dirty="0">
                <a:latin typeface="Times New Roman" pitchFamily="18" charset="0"/>
              </a:rPr>
              <a:t>动态规划要素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最优子结构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重叠子问题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动态规划设计步骤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分析问题最优解性质，刻画其结构特征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建立状态方程，</a:t>
            </a:r>
            <a:r>
              <a:rPr lang="zh-CN" altLang="en-US" sz="2400" dirty="0"/>
              <a:t>递归定义子问题最优值</a:t>
            </a:r>
            <a:r>
              <a:rPr lang="en-US" altLang="zh-CN" sz="2400" dirty="0"/>
              <a:t>-</a:t>
            </a:r>
            <a:r>
              <a:rPr lang="zh-CN" altLang="en-US" sz="2400" dirty="0"/>
              <a:t>原问题</a:t>
            </a:r>
            <a:r>
              <a:rPr lang="en-US" altLang="zh-CN" sz="2400" dirty="0"/>
              <a:t>/</a:t>
            </a:r>
            <a:r>
              <a:rPr lang="zh-CN" altLang="en-US" sz="2400" dirty="0"/>
              <a:t>大规模子问题最优值之间的关系</a:t>
            </a:r>
            <a:endParaRPr lang="en-US" altLang="zh-CN" dirty="0"/>
          </a:p>
          <a:p>
            <a:pPr lvl="1"/>
            <a:r>
              <a:rPr lang="zh-CN" altLang="en-US" sz="2400" b="1" dirty="0">
                <a:solidFill>
                  <a:srgbClr val="CC0000"/>
                </a:solidFill>
              </a:rPr>
              <a:t>自</a:t>
            </a:r>
            <a:r>
              <a:rPr lang="zh-CN" altLang="en-US" b="1" dirty="0">
                <a:solidFill>
                  <a:srgbClr val="CC0000"/>
                </a:solidFill>
              </a:rPr>
              <a:t>下而</a:t>
            </a:r>
            <a:r>
              <a:rPr lang="zh-CN" altLang="en-US" sz="2400" b="1" dirty="0">
                <a:solidFill>
                  <a:srgbClr val="CC0000"/>
                </a:solidFill>
              </a:rPr>
              <a:t>上</a:t>
            </a:r>
            <a:r>
              <a:rPr lang="zh-CN" altLang="en-US" sz="2400" dirty="0"/>
              <a:t>计算最优值</a:t>
            </a:r>
            <a:endParaRPr lang="en-US" altLang="zh-CN" sz="2400" dirty="0"/>
          </a:p>
          <a:p>
            <a:pPr lvl="1"/>
            <a:r>
              <a:rPr lang="zh-CN" altLang="en-US" sz="2400" dirty="0"/>
              <a:t>根据计算最优值时得到的信息，构造最优解</a:t>
            </a:r>
            <a:endParaRPr lang="en-US" altLang="zh-CN" dirty="0">
              <a:latin typeface="Times New Roman" pitchFamily="18" charset="0"/>
            </a:endParaRPr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379B6-A72D-4428-9A83-A9786E75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1C6F-6F4E-4C90-897A-D568591FD63E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616CA-D282-4253-B70E-A873EFBD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C31E0-E4E2-4166-A38B-16F7E776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E2733F1-404A-44F2-AFA0-546D020D5E00}"/>
              </a:ext>
            </a:extLst>
          </p:cNvPr>
          <p:cNvSpPr txBox="1">
            <a:spLocks/>
          </p:cNvSpPr>
          <p:nvPr/>
        </p:nvSpPr>
        <p:spPr>
          <a:xfrm>
            <a:off x="4572000" y="758706"/>
            <a:ext cx="4374776" cy="5826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3.3-3.11 </a:t>
            </a:r>
            <a:r>
              <a:rPr lang="zh-CN" altLang="en-US" dirty="0"/>
              <a:t>面向特定问题的分治算法</a:t>
            </a:r>
            <a:endParaRPr lang="en-US" altLang="zh-CN" dirty="0"/>
          </a:p>
          <a:p>
            <a:pPr lvl="1"/>
            <a:r>
              <a:rPr lang="zh-CN" altLang="en-US" dirty="0"/>
              <a:t>矩阵连乘问题；</a:t>
            </a:r>
          </a:p>
          <a:p>
            <a:pPr lvl="1"/>
            <a:r>
              <a:rPr lang="zh-CN" altLang="en-US" dirty="0"/>
              <a:t>最长公共子序列；</a:t>
            </a:r>
          </a:p>
          <a:p>
            <a:pPr lvl="1"/>
            <a:r>
              <a:rPr lang="zh-CN" altLang="en-US" dirty="0"/>
              <a:t>最大子段和；</a:t>
            </a:r>
          </a:p>
          <a:p>
            <a:pPr lvl="1"/>
            <a:r>
              <a:rPr lang="zh-CN" altLang="en-US" dirty="0"/>
              <a:t>凸多边形最优三角剖分；</a:t>
            </a:r>
          </a:p>
          <a:p>
            <a:pPr lvl="1"/>
            <a:r>
              <a:rPr lang="zh-CN" altLang="en-US" dirty="0"/>
              <a:t>图像压缩；</a:t>
            </a:r>
          </a:p>
          <a:p>
            <a:pPr lvl="1"/>
            <a:r>
              <a:rPr lang="en-US" altLang="zh-CN" dirty="0"/>
              <a:t>0-1</a:t>
            </a:r>
            <a:r>
              <a:rPr lang="zh-CN" altLang="en-US" dirty="0"/>
              <a:t>背包问题；</a:t>
            </a:r>
          </a:p>
          <a:p>
            <a:pPr lvl="1"/>
            <a:r>
              <a:rPr lang="zh-CN" altLang="en-US" dirty="0"/>
              <a:t>最优二叉搜索树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latin typeface="Times New Roman" pitchFamily="18" charset="0"/>
            </a:endParaRPr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30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123913-C8BA-4656-B014-C47816AF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FB548-D875-4835-A91A-BA0D9B4A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07AA3F-AFB7-4724-82C1-D0AB754E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1B28850-443A-4C3F-A848-E0B35C50A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33109"/>
            <a:ext cx="2513716" cy="487604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计算最优值</a:t>
            </a:r>
            <a:endParaRPr lang="ja-JP" altLang="en-US" sz="2800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0D7B4BF-1A0E-4796-9EA9-FF100B5D5B2E}"/>
              </a:ext>
            </a:extLst>
          </p:cNvPr>
          <p:cNvSpPr/>
          <p:nvPr/>
        </p:nvSpPr>
        <p:spPr>
          <a:xfrm>
            <a:off x="107950" y="620712"/>
            <a:ext cx="8928100" cy="588402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微软雅黑 Light" panose="020B0502040204020203" pitchFamily="34" charset="-122"/>
              </a:rPr>
              <a:t>对于</a:t>
            </a:r>
            <a:r>
              <a:rPr lang="en-US" altLang="zh-CN" sz="2400" dirty="0">
                <a:ea typeface="微软雅黑 Light" panose="020B0502040204020203" pitchFamily="34" charset="-122"/>
              </a:rPr>
              <a:t>1≤i≤j≤n</a:t>
            </a:r>
            <a:r>
              <a:rPr lang="zh-CN" altLang="en-US" sz="2400" dirty="0">
                <a:ea typeface="微软雅黑 Light" panose="020B0502040204020203" pitchFamily="34" charset="-122"/>
              </a:rPr>
              <a:t>，不同的有序对</a:t>
            </a:r>
            <a:r>
              <a:rPr lang="en-US" altLang="zh-CN" sz="2400" dirty="0"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, j)</a:t>
            </a:r>
            <a:r>
              <a:rPr lang="zh-CN" altLang="en-US" sz="2400" dirty="0">
                <a:ea typeface="微软雅黑 Light" panose="020B0502040204020203" pitchFamily="34" charset="-122"/>
              </a:rPr>
              <a:t>对应于不同的子问题，因此不同子问题的个数最多只有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微软雅黑 Light" panose="020B0502040204020203" pitchFamily="34" charset="-122"/>
              </a:rPr>
              <a:t>由此可见，在递归计算时，</a:t>
            </a:r>
            <a:r>
              <a:rPr lang="zh-CN" altLang="en-US" sz="2400" b="1" dirty="0">
                <a:ea typeface="微软雅黑 Light" panose="020B0502040204020203" pitchFamily="34" charset="-122"/>
              </a:rPr>
              <a:t>许多子问题被重复计算多次</a:t>
            </a:r>
            <a:r>
              <a:rPr lang="en-US" altLang="zh-CN" sz="2400" dirty="0">
                <a:ea typeface="微软雅黑 Light" panose="020B0502040204020203" pitchFamily="34" charset="-122"/>
              </a:rPr>
              <a:t>.</a:t>
            </a:r>
          </a:p>
          <a:p>
            <a:pPr lvl="0" eaLnBrk="1" hangingPunct="1">
              <a:spcBef>
                <a:spcPct val="20000"/>
              </a:spcBef>
              <a:buClr>
                <a:schemeClr val="accent2"/>
              </a:buClr>
              <a:buSzPct val="50000"/>
            </a:pPr>
            <a:r>
              <a:rPr lang="en-US" altLang="zh-CN" sz="2400" dirty="0">
                <a:ea typeface="微软雅黑 Light" panose="020B0502040204020203" pitchFamily="34" charset="-122"/>
              </a:rPr>
              <a:t>—</a:t>
            </a:r>
            <a:r>
              <a:rPr lang="zh-CN" altLang="en-US" sz="2400" dirty="0">
                <a:ea typeface="微软雅黑 Light" panose="020B0502040204020203" pitchFamily="34" charset="-122"/>
              </a:rPr>
              <a:t>这是该问题可用动态规划算法求解的又一显著特征</a:t>
            </a: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100" dirty="0">
              <a:ea typeface="微软雅黑 Light" panose="020B0502040204020203" pitchFamily="34" charset="-122"/>
            </a:endParaRPr>
          </a:p>
          <a:p>
            <a:pPr lvl="0" eaLnBrk="1" hangingPunct="1">
              <a:spcBef>
                <a:spcPct val="20000"/>
              </a:spcBef>
              <a:buClr>
                <a:schemeClr val="accent2"/>
              </a:buClr>
              <a:buSzPct val="50000"/>
            </a:pPr>
            <a:endParaRPr lang="zh-CN" altLang="en-US" sz="2100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30" name="Object 4">
            <a:extLst>
              <a:ext uri="{FF2B5EF4-FFF2-40B4-BE49-F238E27FC236}">
                <a16:creationId xmlns:a16="http://schemas.microsoft.com/office/drawing/2014/main" id="{1011F5F2-E248-4B3C-B3AE-A4E7F048F0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386595"/>
              </p:ext>
            </p:extLst>
          </p:nvPr>
        </p:nvGraphicFramePr>
        <p:xfrm>
          <a:off x="3572418" y="1894131"/>
          <a:ext cx="237013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r:id="rId3" imgW="1002665" imgH="457200" progId="Equation.3">
                  <p:embed/>
                </p:oleObj>
              </mc:Choice>
              <mc:Fallback>
                <p:oleObj r:id="rId3" imgW="1002665" imgH="457200" progId="Equation.3">
                  <p:embed/>
                  <p:pic>
                    <p:nvPicPr>
                      <p:cNvPr id="2458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2418" y="1894131"/>
                        <a:ext cx="2370137" cy="1014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AutoShape 6">
            <a:extLst>
              <a:ext uri="{FF2B5EF4-FFF2-40B4-BE49-F238E27FC236}">
                <a16:creationId xmlns:a16="http://schemas.microsoft.com/office/drawing/2014/main" id="{11BBB84C-4601-4484-9D33-86504EA063A2}"/>
              </a:ext>
            </a:extLst>
          </p:cNvPr>
          <p:cNvSpPr/>
          <p:nvPr/>
        </p:nvSpPr>
        <p:spPr>
          <a:xfrm>
            <a:off x="5013868" y="1462331"/>
            <a:ext cx="2663825" cy="461664"/>
          </a:xfrm>
          <a:prstGeom prst="wedgeRectCallout">
            <a:avLst>
              <a:gd name="adj1" fmla="val -63731"/>
              <a:gd name="adj2" fmla="val 145495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r>
              <a:rPr lang="zh-CN" altLang="en-US" dirty="0">
                <a:ea typeface="微软雅黑 Light" panose="020B0502040204020203" pitchFamily="34" charset="-122"/>
              </a:rPr>
              <a:t>最简子问题</a:t>
            </a:r>
            <a:r>
              <a:rPr lang="en-US" altLang="zh-CN" dirty="0">
                <a:ea typeface="微软雅黑 Light" panose="020B0502040204020203" pitchFamily="34" charset="-122"/>
              </a:rPr>
              <a:t>A[i,i], 1</a:t>
            </a:r>
            <a:r>
              <a:rPr lang="en-US" altLang="zh-CN" sz="1400" dirty="0">
                <a:ea typeface="微软雅黑 Light" panose="020B0502040204020203" pitchFamily="34" charset="-122"/>
              </a:rPr>
              <a:t>≤</a:t>
            </a:r>
            <a:r>
              <a:rPr lang="en-US" altLang="zh-CN" dirty="0">
                <a:ea typeface="微软雅黑 Light" panose="020B0502040204020203" pitchFamily="34" charset="-122"/>
              </a:rPr>
              <a:t>i </a:t>
            </a:r>
            <a:r>
              <a:rPr lang="en-US" altLang="zh-CN" sz="1400" dirty="0">
                <a:ea typeface="微软雅黑 Light" panose="020B0502040204020203" pitchFamily="34" charset="-122"/>
              </a:rPr>
              <a:t>≤</a:t>
            </a:r>
            <a:r>
              <a:rPr lang="en-US" altLang="zh-CN" dirty="0">
                <a:ea typeface="微软雅黑 Light" panose="020B0502040204020203" pitchFamily="34" charset="-122"/>
              </a:rPr>
              <a:t>n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AFC2D3AB-9909-4F7D-8211-9BA6E79ECF5B}"/>
              </a:ext>
            </a:extLst>
          </p:cNvPr>
          <p:cNvSpPr txBox="1"/>
          <p:nvPr/>
        </p:nvSpPr>
        <p:spPr>
          <a:xfrm>
            <a:off x="980030" y="2037006"/>
            <a:ext cx="2233613" cy="646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1,2,..,n</a:t>
            </a:r>
            <a:r>
              <a:rPr lang="zh-CN" altLang="en-US" dirty="0">
                <a:ea typeface="微软雅黑 Light" panose="020B0502040204020203" pitchFamily="34" charset="-122"/>
              </a:rPr>
              <a:t>中任意选取</a:t>
            </a:r>
            <a:r>
              <a:rPr lang="en-US" altLang="zh-CN" dirty="0">
                <a:ea typeface="微软雅黑 Light" panose="020B0502040204020203" pitchFamily="34" charset="-122"/>
              </a:rPr>
              <a:t>i,j</a:t>
            </a:r>
            <a:r>
              <a:rPr lang="zh-CN" altLang="en-US" dirty="0">
                <a:ea typeface="微软雅黑 Light" panose="020B0502040204020203" pitchFamily="34" charset="-122"/>
              </a:rPr>
              <a:t>的</a:t>
            </a:r>
            <a:r>
              <a:rPr lang="en-US" altLang="zh-CN" dirty="0"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ea typeface="微软雅黑 Light" panose="020B0502040204020203" pitchFamily="34" charset="-122"/>
              </a:rPr>
              <a:t>组合数</a:t>
            </a:r>
            <a:r>
              <a:rPr lang="en-US" altLang="zh-CN" dirty="0">
                <a:ea typeface="微软雅黑 Light" panose="020B0502040204020203" pitchFamily="34" charset="-122"/>
              </a:rPr>
              <a:t>,i&lt;j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34" name="直接箭头连接符 5">
            <a:extLst>
              <a:ext uri="{FF2B5EF4-FFF2-40B4-BE49-F238E27FC236}">
                <a16:creationId xmlns:a16="http://schemas.microsoft.com/office/drawing/2014/main" id="{378E685E-E180-4A63-8B6F-DBD141602E62}"/>
              </a:ext>
            </a:extLst>
          </p:cNvPr>
          <p:cNvCxnSpPr/>
          <p:nvPr/>
        </p:nvCxnSpPr>
        <p:spPr>
          <a:xfrm>
            <a:off x="3213643" y="2360856"/>
            <a:ext cx="358775" cy="39688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pic>
        <p:nvPicPr>
          <p:cNvPr id="35" name="Picture 16">
            <a:extLst>
              <a:ext uri="{FF2B5EF4-FFF2-40B4-BE49-F238E27FC236}">
                <a16:creationId xmlns:a16="http://schemas.microsoft.com/office/drawing/2014/main" id="{E1A87095-05E5-4D73-8630-E8B4696C0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3988587"/>
            <a:ext cx="6441635" cy="27363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椭圆 35">
            <a:extLst>
              <a:ext uri="{FF2B5EF4-FFF2-40B4-BE49-F238E27FC236}">
                <a16:creationId xmlns:a16="http://schemas.microsoft.com/office/drawing/2014/main" id="{3FA8D853-2B55-43F0-8FA4-A1A2FCD156B4}"/>
              </a:ext>
            </a:extLst>
          </p:cNvPr>
          <p:cNvSpPr/>
          <p:nvPr/>
        </p:nvSpPr>
        <p:spPr bwMode="auto">
          <a:xfrm>
            <a:off x="80318" y="4852504"/>
            <a:ext cx="1944216" cy="432048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4D147B9-678E-492A-A8C1-9A9DEC293A39}"/>
              </a:ext>
            </a:extLst>
          </p:cNvPr>
          <p:cNvSpPr/>
          <p:nvPr/>
        </p:nvSpPr>
        <p:spPr bwMode="auto">
          <a:xfrm>
            <a:off x="2356659" y="4860765"/>
            <a:ext cx="1944216" cy="432048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986F46A-06B9-4E67-8CC3-1F58077C865E}"/>
              </a:ext>
            </a:extLst>
          </p:cNvPr>
          <p:cNvSpPr/>
          <p:nvPr/>
        </p:nvSpPr>
        <p:spPr bwMode="auto">
          <a:xfrm>
            <a:off x="4693146" y="4852504"/>
            <a:ext cx="1944216" cy="432048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AutoShape 5">
            <a:hlinkClick r:id="rId6" action="ppaction://hlinksldjump"/>
            <a:extLst>
              <a:ext uri="{FF2B5EF4-FFF2-40B4-BE49-F238E27FC236}">
                <a16:creationId xmlns:a16="http://schemas.microsoft.com/office/drawing/2014/main" id="{A2F30D69-7C55-4186-BFEA-8209DD965371}"/>
              </a:ext>
            </a:extLst>
          </p:cNvPr>
          <p:cNvSpPr/>
          <p:nvPr/>
        </p:nvSpPr>
        <p:spPr>
          <a:xfrm>
            <a:off x="8155943" y="5151974"/>
            <a:ext cx="599660" cy="369332"/>
          </a:xfrm>
          <a:prstGeom prst="actionButtonForwardNext">
            <a:avLst/>
          </a:prstGeom>
          <a:solidFill>
            <a:srgbClr val="DDDDDD"/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F69E37AA-E4A9-4F3B-9A36-C617E67BEEA7}"/>
              </a:ext>
            </a:extLst>
          </p:cNvPr>
          <p:cNvSpPr txBox="1"/>
          <p:nvPr/>
        </p:nvSpPr>
        <p:spPr>
          <a:xfrm>
            <a:off x="6816946" y="5061980"/>
            <a:ext cx="1371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ea typeface="黑体" panose="02010609060101010101" pitchFamily="49" charset="-122"/>
              </a:rPr>
              <a:t>E.g.2 F(n)</a:t>
            </a:r>
            <a:endParaRPr lang="zh-CN" altLang="en-US" sz="2400" dirty="0"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39973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483FE-6037-4364-853C-8666488D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计算最优值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D87DF-D5BD-44A6-BF4D-BC49C9BC4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用动态规划算法解此问题，依据其递归方程，以自底向上的方式进行计算：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pPr lvl="1"/>
            <a:r>
              <a:rPr lang="zh-CN" altLang="en-US" dirty="0"/>
              <a:t>计算过程中，保存已解决的子问题答案，每个子问题只计算一次</a:t>
            </a:r>
            <a:endParaRPr lang="en-US" altLang="zh-CN" dirty="0"/>
          </a:p>
          <a:p>
            <a:pPr lvl="1"/>
            <a:r>
              <a:rPr lang="zh-CN" altLang="en-US" dirty="0"/>
              <a:t>后续计算遇到相同子问题时，简单查找已有答案，避免了大量的重复计算</a:t>
            </a:r>
            <a:endParaRPr lang="en-US" altLang="zh-CN" dirty="0"/>
          </a:p>
          <a:p>
            <a:pPr marL="268287" lvl="1" indent="0">
              <a:buNone/>
            </a:pPr>
            <a:r>
              <a:rPr lang="zh-CN" altLang="en-US" dirty="0"/>
              <a:t>，最终得到多项式时间的算法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DDC414-1F25-4F6F-8C55-0C2E04C1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04C5C-FA29-4DFE-9843-B0BDA46F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8F7A5A-9B30-4473-97CD-294CA78A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EDFC33F-FD72-4E87-82EE-DE3163CD1F51}"/>
              </a:ext>
            </a:extLst>
          </p:cNvPr>
          <p:cNvGrpSpPr/>
          <p:nvPr/>
        </p:nvGrpSpPr>
        <p:grpSpPr>
          <a:xfrm>
            <a:off x="1843268" y="1882745"/>
            <a:ext cx="4856509" cy="573087"/>
            <a:chOff x="4284663" y="673944"/>
            <a:chExt cx="4856509" cy="573087"/>
          </a:xfrm>
        </p:grpSpPr>
        <p:graphicFrame>
          <p:nvGraphicFramePr>
            <p:cNvPr id="32" name="对象 1">
              <a:extLst>
                <a:ext uri="{FF2B5EF4-FFF2-40B4-BE49-F238E27FC236}">
                  <a16:creationId xmlns:a16="http://schemas.microsoft.com/office/drawing/2014/main" id="{80E59E12-8DE1-49DB-BBE8-2C204E0FA9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5060891"/>
                </p:ext>
              </p:extLst>
            </p:nvPr>
          </p:nvGraphicFramePr>
          <p:xfrm>
            <a:off x="5250209" y="673944"/>
            <a:ext cx="3890963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01" r:id="rId3" imgW="1638300" imgH="241300" progId="Equation.DSMT4">
                    <p:embed/>
                  </p:oleObj>
                </mc:Choice>
                <mc:Fallback>
                  <p:oleObj r:id="rId3" imgW="1638300" imgH="241300" progId="Equation.DSMT4">
                    <p:embed/>
                    <p:pic>
                      <p:nvPicPr>
                        <p:cNvPr id="12" name="对象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250209" y="673944"/>
                          <a:ext cx="3890963" cy="5730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F51CEC7-B471-4325-A6BE-D8A6FD7F6B58}"/>
                </a:ext>
              </a:extLst>
            </p:cNvPr>
            <p:cNvSpPr txBox="1"/>
            <p:nvPr/>
          </p:nvSpPr>
          <p:spPr>
            <a:xfrm>
              <a:off x="4284663" y="679311"/>
              <a:ext cx="109196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A[</a:t>
              </a:r>
              <a:r>
                <a:rPr lang="en-US" altLang="zh-CN" sz="2800" dirty="0" err="1"/>
                <a:t>i:j</a:t>
              </a:r>
              <a:r>
                <a:rPr lang="en-US" altLang="zh-CN" sz="2800" dirty="0"/>
                <a:t>]=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741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49454C-2755-4D2E-A624-FCC561EC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FB8A0D-02D1-4F2B-9D79-2B42E54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33D300-E76B-45FE-8178-7895F90B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94DF66E-EECA-4AF7-B1E0-D7B16CFC28A3}"/>
              </a:ext>
            </a:extLst>
          </p:cNvPr>
          <p:cNvSpPr/>
          <p:nvPr/>
        </p:nvSpPr>
        <p:spPr>
          <a:xfrm>
            <a:off x="135078" y="103187"/>
            <a:ext cx="8713788" cy="77565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>
              <a:lnSpc>
                <a:spcPct val="150000"/>
              </a:lnSpc>
            </a:pPr>
            <a:r>
              <a:rPr lang="en-US" altLang="zh-CN" sz="2000" dirty="0">
                <a:ea typeface="微软雅黑 Light" panose="020B0502040204020203" pitchFamily="34" charset="-122"/>
              </a:rPr>
              <a:t>void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MatrixChain</a:t>
            </a:r>
            <a:r>
              <a:rPr lang="en-US" altLang="zh-CN" sz="2000" dirty="0">
                <a:ea typeface="微软雅黑 Light" panose="020B0502040204020203" pitchFamily="34" charset="-122"/>
              </a:rPr>
              <a:t>(int *p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n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**m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**s)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{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       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for (int i = 1; i &lt;= n; i++) m[i][i] = 0;  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for (int 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r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= 2; r &lt;= n; r++)   </a:t>
            </a:r>
            <a:r>
              <a:rPr lang="en-US" altLang="zh-CN" sz="2000" dirty="0">
                <a:ea typeface="微软雅黑 Light" panose="020B0502040204020203" pitchFamily="34" charset="-122"/>
              </a:rPr>
              <a:t>//</a:t>
            </a:r>
            <a:r>
              <a:rPr lang="zh-CN" altLang="en-US" sz="2000" dirty="0">
                <a:ea typeface="微软雅黑 Light" panose="020B0502040204020203" pitchFamily="34" charset="-122"/>
              </a:rPr>
              <a:t>自下而上，从规模为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r</a:t>
            </a:r>
            <a:r>
              <a:rPr lang="en-US" altLang="zh-CN" sz="2000" dirty="0">
                <a:ea typeface="微软雅黑 Light" panose="020B0502040204020203" pitchFamily="34" charset="-122"/>
              </a:rPr>
              <a:t>=2</a:t>
            </a:r>
            <a:r>
              <a:rPr lang="zh-CN" altLang="en-US" sz="2000" dirty="0">
                <a:ea typeface="微软雅黑 Light" panose="020B0502040204020203" pitchFamily="34" charset="-122"/>
              </a:rPr>
              <a:t>的子问题开始，</a:t>
            </a:r>
          </a:p>
          <a:p>
            <a:pPr lvl="0" eaLnBrk="1" hangingPunct="1">
              <a:lnSpc>
                <a:spcPct val="150000"/>
              </a:lnSpc>
            </a:pPr>
            <a:r>
              <a:rPr lang="zh-CN" altLang="en-US" sz="2000" dirty="0">
                <a:ea typeface="微软雅黑 Light" panose="020B0502040204020203" pitchFamily="34" charset="-122"/>
              </a:rPr>
              <a:t>            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for (int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i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= 1; i &lt;= n - r+1; i++) {  /*</a:t>
            </a:r>
            <a:r>
              <a:rPr lang="zh-CN" altLang="en-US" sz="2000" dirty="0">
                <a:ea typeface="微软雅黑 Light" panose="020B0502040204020203" pitchFamily="34" charset="-122"/>
              </a:rPr>
              <a:t>考察规模为</a:t>
            </a:r>
            <a:r>
              <a:rPr lang="en-US" altLang="zh-CN" sz="2000" dirty="0">
                <a:ea typeface="微软雅黑 Light" panose="020B0502040204020203" pitchFamily="34" charset="-122"/>
              </a:rPr>
              <a:t>r</a:t>
            </a:r>
            <a:r>
              <a:rPr lang="zh-CN" altLang="en-US" sz="2000" dirty="0">
                <a:ea typeface="微软雅黑 Light" panose="020B0502040204020203" pitchFamily="34" charset="-122"/>
              </a:rPr>
              <a:t>的</a:t>
            </a: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int </a:t>
            </a:r>
            <a:r>
              <a:rPr lang="en-US" altLang="zh-CN" sz="20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j</a:t>
            </a:r>
            <a:r>
              <a:rPr lang="en-US" altLang="zh-CN" sz="2000" b="1" dirty="0">
                <a:ea typeface="微软雅黑 Light" panose="020B0502040204020203" pitchFamily="34" charset="-122"/>
              </a:rPr>
              <a:t>=i+r-1;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             </a:t>
            </a:r>
            <a:r>
              <a:rPr lang="en-US" altLang="zh-CN" sz="2000" b="1" u="sng" dirty="0">
                <a:solidFill>
                  <a:srgbClr val="FF3300"/>
                </a:solidFill>
                <a:ea typeface="微软雅黑 Light" panose="020B0502040204020203" pitchFamily="34" charset="-122"/>
              </a:rPr>
              <a:t>m[i][j] =0+ m[i+1][j]+ p[i-1]*p[i]*p[j]; 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 </a:t>
            </a:r>
            <a:endParaRPr lang="zh-CN" altLang="en-US" sz="2000" u="sng" dirty="0">
              <a:solidFill>
                <a:srgbClr val="FF3300"/>
              </a:solidFill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</a:t>
            </a:r>
            <a:r>
              <a:rPr lang="en-US" altLang="zh-CN" sz="20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s[i][j] = i</a:t>
            </a:r>
            <a:r>
              <a:rPr lang="en-US" altLang="zh-CN" sz="2000" b="1" dirty="0">
                <a:ea typeface="微软雅黑 Light" panose="020B0502040204020203" pitchFamily="34" charset="-122"/>
              </a:rPr>
              <a:t>;    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for (int 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k = i+1</a:t>
            </a:r>
            <a:r>
              <a:rPr lang="en-US" altLang="zh-CN" sz="2000" b="1" dirty="0">
                <a:ea typeface="微软雅黑 Light" panose="020B0502040204020203" pitchFamily="34" charset="-122"/>
              </a:rPr>
              <a:t>; k &lt; j; k++) {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   int t = m[i][k] + m[k+1][j] + p[i-1]*p[k]*p[j];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   if (t &lt; m[i][j]) { m[i][j] = t; s[i][j] = k;}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b="1" dirty="0">
                <a:ea typeface="微软雅黑 Light" panose="020B0502040204020203" pitchFamily="34" charset="-122"/>
              </a:rPr>
              <a:t>              }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          }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0D5AFEC1-0402-4E1E-B6DE-581F0A70A497}"/>
              </a:ext>
            </a:extLst>
          </p:cNvPr>
          <p:cNvSpPr/>
          <p:nvPr/>
        </p:nvSpPr>
        <p:spPr>
          <a:xfrm>
            <a:off x="-115747" y="2225159"/>
            <a:ext cx="184731" cy="369332"/>
          </a:xfrm>
          <a:prstGeom prst="rect">
            <a:avLst/>
          </a:prstGeom>
          <a:noFill/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8" name="Text Box 34">
            <a:extLst>
              <a:ext uri="{FF2B5EF4-FFF2-40B4-BE49-F238E27FC236}">
                <a16:creationId xmlns:a16="http://schemas.microsoft.com/office/drawing/2014/main" id="{84AE7BBB-A768-459F-978C-08F08226766D}"/>
              </a:ext>
            </a:extLst>
          </p:cNvPr>
          <p:cNvSpPr txBox="1"/>
          <p:nvPr/>
        </p:nvSpPr>
        <p:spPr>
          <a:xfrm>
            <a:off x="2368691" y="463550"/>
            <a:ext cx="641350" cy="64135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输入</a:t>
            </a:r>
          </a:p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参数</a:t>
            </a:r>
          </a:p>
        </p:txBody>
      </p:sp>
      <p:sp>
        <p:nvSpPr>
          <p:cNvPr id="9" name="Text Box 35">
            <a:extLst>
              <a:ext uri="{FF2B5EF4-FFF2-40B4-BE49-F238E27FC236}">
                <a16:creationId xmlns:a16="http://schemas.microsoft.com/office/drawing/2014/main" id="{60FBF563-34B1-4608-A006-DD344DBF85B5}"/>
              </a:ext>
            </a:extLst>
          </p:cNvPr>
          <p:cNvSpPr txBox="1"/>
          <p:nvPr/>
        </p:nvSpPr>
        <p:spPr>
          <a:xfrm>
            <a:off x="3808553" y="638175"/>
            <a:ext cx="8699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最优值</a:t>
            </a:r>
          </a:p>
        </p:txBody>
      </p:sp>
      <p:sp>
        <p:nvSpPr>
          <p:cNvPr id="10" name="Text Box 36">
            <a:extLst>
              <a:ext uri="{FF2B5EF4-FFF2-40B4-BE49-F238E27FC236}">
                <a16:creationId xmlns:a16="http://schemas.microsoft.com/office/drawing/2014/main" id="{8308557C-771B-43C7-A08E-CCC27A91B488}"/>
              </a:ext>
            </a:extLst>
          </p:cNvPr>
          <p:cNvSpPr txBox="1"/>
          <p:nvPr/>
        </p:nvSpPr>
        <p:spPr>
          <a:xfrm>
            <a:off x="4888053" y="566737"/>
            <a:ext cx="1152525" cy="369888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断点位置</a:t>
            </a:r>
          </a:p>
        </p:txBody>
      </p:sp>
      <p:sp>
        <p:nvSpPr>
          <p:cNvPr id="11" name="Text Box 39">
            <a:extLst>
              <a:ext uri="{FF2B5EF4-FFF2-40B4-BE49-F238E27FC236}">
                <a16:creationId xmlns:a16="http://schemas.microsoft.com/office/drawing/2014/main" id="{9B73CF1A-ABE0-4505-9EFA-43A7CCD44A86}"/>
              </a:ext>
            </a:extLst>
          </p:cNvPr>
          <p:cNvSpPr txBox="1"/>
          <p:nvPr/>
        </p:nvSpPr>
        <p:spPr>
          <a:xfrm>
            <a:off x="5654816" y="6069013"/>
            <a:ext cx="26052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子问题</a:t>
            </a:r>
            <a:r>
              <a:rPr lang="en-US" altLang="zh-CN" dirty="0">
                <a:ea typeface="微软雅黑 Light" panose="020B0502040204020203" pitchFamily="34" charset="-122"/>
              </a:rPr>
              <a:t>m[i, j]</a:t>
            </a:r>
            <a:r>
              <a:rPr lang="zh-CN" altLang="en-US" dirty="0">
                <a:ea typeface="微软雅黑 Light" panose="020B0502040204020203" pitchFamily="34" charset="-122"/>
              </a:rPr>
              <a:t>的递推比较</a:t>
            </a:r>
          </a:p>
        </p:txBody>
      </p:sp>
      <p:sp>
        <p:nvSpPr>
          <p:cNvPr id="12" name="AutoShape 40">
            <a:hlinkClick r:id="rId3" action="ppaction://hlinksldjump"/>
            <a:extLst>
              <a:ext uri="{FF2B5EF4-FFF2-40B4-BE49-F238E27FC236}">
                <a16:creationId xmlns:a16="http://schemas.microsoft.com/office/drawing/2014/main" id="{D8088E65-D131-4F96-8934-82861F73012D}"/>
              </a:ext>
            </a:extLst>
          </p:cNvPr>
          <p:cNvSpPr/>
          <p:nvPr/>
        </p:nvSpPr>
        <p:spPr>
          <a:xfrm>
            <a:off x="8598041" y="6567765"/>
            <a:ext cx="184731" cy="369332"/>
          </a:xfrm>
          <a:prstGeom prst="actionButtonForwardNext">
            <a:avLst/>
          </a:prstGeom>
          <a:solidFill>
            <a:srgbClr val="DDDDDD"/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3" name="Text Box 42">
            <a:extLst>
              <a:ext uri="{FF2B5EF4-FFF2-40B4-BE49-F238E27FC236}">
                <a16:creationId xmlns:a16="http://schemas.microsoft.com/office/drawing/2014/main" id="{4074FAC1-BFAC-4EA6-8C7B-E6499EF3A25E}"/>
              </a:ext>
            </a:extLst>
          </p:cNvPr>
          <p:cNvSpPr txBox="1"/>
          <p:nvPr/>
        </p:nvSpPr>
        <p:spPr>
          <a:xfrm>
            <a:off x="2224228" y="17462"/>
            <a:ext cx="895350" cy="3048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1400" dirty="0">
                <a:ea typeface="微软雅黑 Light" panose="020B0502040204020203" pitchFamily="34" charset="-122"/>
              </a:rPr>
              <a:t>矩阵维度</a:t>
            </a:r>
          </a:p>
        </p:txBody>
      </p:sp>
      <p:graphicFrame>
        <p:nvGraphicFramePr>
          <p:cNvPr id="14" name="Object 43">
            <a:extLst>
              <a:ext uri="{FF2B5EF4-FFF2-40B4-BE49-F238E27FC236}">
                <a16:creationId xmlns:a16="http://schemas.microsoft.com/office/drawing/2014/main" id="{6A90AE65-41F7-4D0A-AFC5-E0843D3A5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771323"/>
              </p:ext>
            </p:extLst>
          </p:nvPr>
        </p:nvGraphicFramePr>
        <p:xfrm>
          <a:off x="135078" y="3424237"/>
          <a:ext cx="11334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0" r:id="rId4" imgW="761365" imgH="241300" progId="Equation.DSMT4">
                  <p:embed/>
                </p:oleObj>
              </mc:Choice>
              <mc:Fallback>
                <p:oleObj r:id="rId4" imgW="761365" imgH="241300" progId="Equation.DSMT4">
                  <p:embed/>
                  <p:pic>
                    <p:nvPicPr>
                      <p:cNvPr id="25610" name="Object 4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078" y="3424237"/>
                        <a:ext cx="1133475" cy="358775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44">
            <a:extLst>
              <a:ext uri="{FF2B5EF4-FFF2-40B4-BE49-F238E27FC236}">
                <a16:creationId xmlns:a16="http://schemas.microsoft.com/office/drawing/2014/main" id="{F860832A-3CA1-430F-9BAD-426BDFEADD33}"/>
              </a:ext>
            </a:extLst>
          </p:cNvPr>
          <p:cNvSpPr/>
          <p:nvPr/>
        </p:nvSpPr>
        <p:spPr>
          <a:xfrm flipH="1" flipV="1">
            <a:off x="1287900" y="3735386"/>
            <a:ext cx="936327" cy="144463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" name="Line 45">
            <a:extLst>
              <a:ext uri="{FF2B5EF4-FFF2-40B4-BE49-F238E27FC236}">
                <a16:creationId xmlns:a16="http://schemas.microsoft.com/office/drawing/2014/main" id="{AE45D60D-115F-41B4-ACBD-6222948147EC}"/>
              </a:ext>
            </a:extLst>
          </p:cNvPr>
          <p:cNvSpPr/>
          <p:nvPr/>
        </p:nvSpPr>
        <p:spPr>
          <a:xfrm flipV="1">
            <a:off x="352566" y="3771900"/>
            <a:ext cx="0" cy="215900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" name="矩形 1">
            <a:extLst>
              <a:ext uri="{FF2B5EF4-FFF2-40B4-BE49-F238E27FC236}">
                <a16:creationId xmlns:a16="http://schemas.microsoft.com/office/drawing/2014/main" id="{07DE3B7F-DBFE-48C7-A558-67B4312747B6}"/>
              </a:ext>
            </a:extLst>
          </p:cNvPr>
          <p:cNvSpPr/>
          <p:nvPr/>
        </p:nvSpPr>
        <p:spPr>
          <a:xfrm>
            <a:off x="6435524" y="167124"/>
            <a:ext cx="2525668" cy="64611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原问题：</a:t>
            </a:r>
            <a:r>
              <a:rPr lang="en-US" altLang="zh-CN" dirty="0">
                <a:ea typeface="微软雅黑 Light" panose="020B0502040204020203" pitchFamily="34" charset="-122"/>
              </a:rPr>
              <a:t>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dirty="0">
                <a:ea typeface="微软雅黑 Light" panose="020B0502040204020203" pitchFamily="34" charset="-122"/>
              </a:rPr>
              <a:t>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dirty="0">
                <a:ea typeface="微软雅黑 Light" panose="020B0502040204020203" pitchFamily="34" charset="-122"/>
              </a:rPr>
              <a:t>…A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n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p[0:n],  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: 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zh-CN" altLang="en-US" dirty="0">
                <a:ea typeface="微软雅黑 Light" panose="020B0502040204020203" pitchFamily="34" charset="-122"/>
              </a:rPr>
              <a:t>行</a:t>
            </a:r>
            <a:r>
              <a:rPr lang="en-US" altLang="zh-CN" dirty="0">
                <a:ea typeface="微软雅黑 Light" panose="020B0502040204020203" pitchFamily="34" charset="-122"/>
              </a:rPr>
              <a:t>, 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列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213C38C3-AE56-42EF-B322-2EEED1078696}"/>
              </a:ext>
            </a:extLst>
          </p:cNvPr>
          <p:cNvSpPr txBox="1"/>
          <p:nvPr/>
        </p:nvSpPr>
        <p:spPr>
          <a:xfrm>
            <a:off x="4297917" y="1063327"/>
            <a:ext cx="4711005" cy="36933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设置规模为</a:t>
            </a: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的最小子问题</a:t>
            </a:r>
            <a:r>
              <a:rPr lang="en-US" altLang="zh-CN" dirty="0">
                <a:ea typeface="微软雅黑 Light" panose="020B0502040204020203" pitchFamily="34" charset="-122"/>
              </a:rPr>
              <a:t>A[</a:t>
            </a:r>
            <a:r>
              <a:rPr lang="en-US" altLang="zh-CN" dirty="0" err="1">
                <a:ea typeface="微软雅黑 Light" panose="020B0502040204020203" pitchFamily="34" charset="-122"/>
              </a:rPr>
              <a:t>i:i</a:t>
            </a:r>
            <a:r>
              <a:rPr lang="en-US" altLang="zh-CN" dirty="0">
                <a:ea typeface="微软雅黑 Light" panose="020B0502040204020203" pitchFamily="34" charset="-122"/>
              </a:rPr>
              <a:t>]</a:t>
            </a:r>
            <a:r>
              <a:rPr lang="zh-CN" altLang="en-US" dirty="0">
                <a:ea typeface="微软雅黑 Light" panose="020B0502040204020203" pitchFamily="34" charset="-122"/>
              </a:rPr>
              <a:t>的最优解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411210B-F34C-46A7-8155-6D7498436B3F}"/>
              </a:ext>
            </a:extLst>
          </p:cNvPr>
          <p:cNvSpPr txBox="1"/>
          <p:nvPr/>
        </p:nvSpPr>
        <p:spPr>
          <a:xfrm>
            <a:off x="2968906" y="1975346"/>
            <a:ext cx="5992286" cy="4639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计算规模</a:t>
            </a:r>
            <a:r>
              <a:rPr lang="en-US" altLang="zh-CN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r=</a:t>
            </a:r>
            <a:r>
              <a:rPr lang="en-US" altLang="zh-CN" dirty="0">
                <a:ea typeface="微软雅黑 Light" panose="020B0502040204020203" pitchFamily="34" charset="-122"/>
              </a:rPr>
              <a:t>2,3,…,n-1</a:t>
            </a:r>
            <a:r>
              <a:rPr lang="zh-CN" altLang="en-US" dirty="0">
                <a:ea typeface="微软雅黑 Light" panose="020B0502040204020203" pitchFamily="34" charset="-122"/>
              </a:rPr>
              <a:t>的多个子问题和规模为</a:t>
            </a:r>
            <a:r>
              <a:rPr lang="en-US" altLang="zh-CN" dirty="0">
                <a:ea typeface="微软雅黑 Light" panose="020B0502040204020203" pitchFamily="34" charset="-122"/>
              </a:rPr>
              <a:t>n</a:t>
            </a:r>
            <a:r>
              <a:rPr lang="zh-CN" altLang="en-US" dirty="0">
                <a:ea typeface="微软雅黑 Light" panose="020B0502040204020203" pitchFamily="34" charset="-122"/>
              </a:rPr>
              <a:t>的</a:t>
            </a: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个原问题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6BFBCD3F-A4BC-4676-9EEB-EAB15CB52813}"/>
              </a:ext>
            </a:extLst>
          </p:cNvPr>
          <p:cNvSpPr txBox="1"/>
          <p:nvPr/>
        </p:nvSpPr>
        <p:spPr>
          <a:xfrm>
            <a:off x="3402957" y="1503639"/>
            <a:ext cx="555823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 //</a:t>
            </a:r>
            <a:r>
              <a:rPr lang="zh-CN" altLang="en-US" dirty="0">
                <a:ea typeface="微软雅黑 Light" panose="020B0502040204020203" pitchFamily="34" charset="-122"/>
              </a:rPr>
              <a:t>自下而上，从规模为</a:t>
            </a:r>
            <a:r>
              <a:rPr lang="en-US" altLang="zh-CN" sz="24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r</a:t>
            </a:r>
            <a:r>
              <a:rPr lang="en-US" altLang="zh-CN" dirty="0">
                <a:ea typeface="微软雅黑 Light" panose="020B0502040204020203" pitchFamily="34" charset="-122"/>
              </a:rPr>
              <a:t>=2</a:t>
            </a:r>
            <a:r>
              <a:rPr lang="zh-CN" altLang="en-US" dirty="0">
                <a:ea typeface="微软雅黑 Light" panose="020B0502040204020203" pitchFamily="34" charset="-122"/>
              </a:rPr>
              <a:t>的子问题开始，依次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DBAFEFCF-6C40-4A6B-B26B-AE94BA63DC90}"/>
              </a:ext>
            </a:extLst>
          </p:cNvPr>
          <p:cNvSpPr txBox="1"/>
          <p:nvPr/>
        </p:nvSpPr>
        <p:spPr>
          <a:xfrm>
            <a:off x="4094712" y="2513583"/>
            <a:ext cx="4914210" cy="87620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lnSpc>
                <a:spcPct val="150000"/>
              </a:lnSpc>
            </a:pPr>
            <a:r>
              <a:rPr lang="en-US" altLang="zh-CN" b="1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考察规模为</a:t>
            </a:r>
            <a:r>
              <a:rPr lang="en-US" altLang="zh-CN" dirty="0">
                <a:ea typeface="微软雅黑 Light" panose="020B0502040204020203" pitchFamily="34" charset="-122"/>
              </a:rPr>
              <a:t>r</a:t>
            </a:r>
            <a:r>
              <a:rPr lang="zh-CN" altLang="en-US" dirty="0">
                <a:ea typeface="微软雅黑 Light" panose="020B0502040204020203" pitchFamily="34" charset="-122"/>
              </a:rPr>
              <a:t>的共</a:t>
            </a:r>
            <a:r>
              <a:rPr lang="en-US" altLang="zh-CN" dirty="0">
                <a:ea typeface="微软雅黑 Light" panose="020B0502040204020203" pitchFamily="34" charset="-122"/>
              </a:rPr>
              <a:t>n-r+1</a:t>
            </a:r>
            <a:r>
              <a:rPr lang="zh-CN" altLang="en-US" dirty="0">
                <a:ea typeface="微软雅黑 Light" panose="020B0502040204020203" pitchFamily="34" charset="-122"/>
              </a:rPr>
              <a:t>个子问题</a:t>
            </a:r>
            <a:r>
              <a:rPr lang="en-US" altLang="zh-CN" dirty="0">
                <a:ea typeface="微软雅黑 Light" panose="020B0502040204020203" pitchFamily="34" charset="-122"/>
              </a:rPr>
              <a:t>A[i:j], </a:t>
            </a:r>
            <a:r>
              <a:rPr lang="zh-CN" altLang="en-US" dirty="0">
                <a:ea typeface="微软雅黑 Light" panose="020B0502040204020203" pitchFamily="34" charset="-122"/>
              </a:rPr>
              <a:t>左端</a:t>
            </a:r>
            <a:r>
              <a:rPr lang="en-US" altLang="zh-CN" dirty="0">
                <a:ea typeface="微软雅黑 Light" panose="020B0502040204020203" pitchFamily="34" charset="-122"/>
              </a:rPr>
              <a:t>i, </a:t>
            </a:r>
            <a:r>
              <a:rPr lang="zh-CN" altLang="en-US" dirty="0">
                <a:ea typeface="微软雅黑 Light" panose="020B0502040204020203" pitchFamily="34" charset="-122"/>
              </a:rPr>
              <a:t>右端</a:t>
            </a:r>
            <a:r>
              <a:rPr lang="en-US" altLang="zh-CN" dirty="0">
                <a:ea typeface="微软雅黑 Light" panose="020B0502040204020203" pitchFamily="34" charset="-122"/>
              </a:rPr>
              <a:t>j, j-i= r-1</a:t>
            </a:r>
            <a:r>
              <a:rPr lang="zh-CN" altLang="en-US" dirty="0">
                <a:ea typeface="微软雅黑 Light" panose="020B0502040204020203" pitchFamily="34" charset="-122"/>
              </a:rPr>
              <a:t>，规模</a:t>
            </a:r>
            <a:r>
              <a:rPr lang="en-US" altLang="zh-CN" dirty="0">
                <a:ea typeface="微软雅黑 Light" panose="020B0502040204020203" pitchFamily="34" charset="-122"/>
              </a:rPr>
              <a:t>r=j-i+1,  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B5985C1B-F9DF-4999-86EF-06D3DB8C09FF}"/>
              </a:ext>
            </a:extLst>
          </p:cNvPr>
          <p:cNvSpPr txBox="1"/>
          <p:nvPr/>
        </p:nvSpPr>
        <p:spPr>
          <a:xfrm>
            <a:off x="5464317" y="3695700"/>
            <a:ext cx="354460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600" dirty="0">
                <a:ea typeface="微软雅黑 Light" panose="020B0502040204020203" pitchFamily="34" charset="-122"/>
              </a:rPr>
              <a:t>//</a:t>
            </a:r>
            <a:r>
              <a:rPr lang="zh-CN" altLang="en-US" sz="1600" dirty="0">
                <a:ea typeface="微软雅黑 Light" panose="020B0502040204020203" pitchFamily="34" charset="-122"/>
              </a:rPr>
              <a:t>设置子问题</a:t>
            </a:r>
            <a:r>
              <a:rPr lang="en-US" altLang="zh-CN" sz="1600" dirty="0">
                <a:ea typeface="微软雅黑 Light" panose="020B0502040204020203" pitchFamily="34" charset="-122"/>
              </a:rPr>
              <a:t>A[i:j]</a:t>
            </a:r>
            <a:r>
              <a:rPr lang="zh-CN" altLang="en-US" sz="1600" dirty="0">
                <a:ea typeface="微软雅黑 Light" panose="020B0502040204020203" pitchFamily="34" charset="-122"/>
              </a:rPr>
              <a:t>的最优值的初值，</a:t>
            </a:r>
            <a:endParaRPr lang="en-US" altLang="zh-CN" sz="16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1600" dirty="0">
                <a:ea typeface="微软雅黑 Light" panose="020B0502040204020203" pitchFamily="34" charset="-122"/>
              </a:rPr>
              <a:t>m[i:i]=0</a:t>
            </a:r>
            <a:r>
              <a:rPr lang="zh-CN" altLang="en-US" sz="1600" dirty="0">
                <a:ea typeface="微软雅黑 Light" panose="020B0502040204020203" pitchFamily="34" charset="-122"/>
              </a:rPr>
              <a:t>；</a:t>
            </a:r>
            <a:endParaRPr lang="en-US" altLang="zh-CN" sz="16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1600" dirty="0">
                <a:ea typeface="微软雅黑 Light" panose="020B0502040204020203" pitchFamily="34" charset="-122"/>
              </a:rPr>
              <a:t>k=i,</a:t>
            </a:r>
            <a:r>
              <a:rPr lang="zh-CN" altLang="en-US" sz="1600" dirty="0">
                <a:ea typeface="微软雅黑 Light" panose="020B0502040204020203" pitchFamily="34" charset="-122"/>
              </a:rPr>
              <a:t>子问题最优值的初始断点位置</a:t>
            </a:r>
            <a:r>
              <a:rPr lang="en-US" altLang="zh-CN" sz="1600" dirty="0">
                <a:solidFill>
                  <a:srgbClr val="FF0000"/>
                </a:solidFill>
                <a:ea typeface="微软雅黑 Light" panose="020B0502040204020203" pitchFamily="34" charset="-122"/>
              </a:rPr>
              <a:t>A</a:t>
            </a:r>
            <a:r>
              <a:rPr lang="en-US" altLang="zh-CN" sz="1600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i</a:t>
            </a:r>
            <a:endParaRPr lang="zh-CN" altLang="en-US" sz="1600" baseline="-250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97DC6B5F-A1B9-45CA-9665-EF053C51C779}"/>
              </a:ext>
            </a:extLst>
          </p:cNvPr>
          <p:cNvSpPr txBox="1"/>
          <p:nvPr/>
        </p:nvSpPr>
        <p:spPr>
          <a:xfrm>
            <a:off x="4041353" y="4777056"/>
            <a:ext cx="3490912" cy="36830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依次考察断点</a:t>
            </a:r>
            <a:r>
              <a:rPr lang="en-US" altLang="zh-CN" dirty="0">
                <a:ea typeface="微软雅黑 Light" panose="020B0502040204020203" pitchFamily="34" charset="-122"/>
              </a:rPr>
              <a:t>k=i+1,i+2,…,j-1</a:t>
            </a:r>
            <a:r>
              <a:rPr lang="zh-CN" altLang="en-US" dirty="0">
                <a:ea typeface="微软雅黑 Light" panose="020B0502040204020203" pitchFamily="34" charset="-122"/>
              </a:rPr>
              <a:t>，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C0A3DBB0-6186-4413-A6FD-0FDA0A4DB931}"/>
              </a:ext>
            </a:extLst>
          </p:cNvPr>
          <p:cNvSpPr txBox="1"/>
          <p:nvPr/>
        </p:nvSpPr>
        <p:spPr>
          <a:xfrm>
            <a:off x="6182074" y="5422900"/>
            <a:ext cx="2319337" cy="646113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计算按</a:t>
            </a:r>
            <a:r>
              <a:rPr lang="en-US" altLang="zh-CN" dirty="0">
                <a:ea typeface="微软雅黑 Light" panose="020B0502040204020203" pitchFamily="34" charset="-122"/>
              </a:rPr>
              <a:t>k</a:t>
            </a:r>
            <a:r>
              <a:rPr lang="zh-CN" altLang="en-US" dirty="0">
                <a:ea typeface="微软雅黑 Light" panose="020B0502040204020203" pitchFamily="34" charset="-122"/>
              </a:rPr>
              <a:t>分割后</a:t>
            </a:r>
            <a:r>
              <a:rPr lang="en-US" altLang="zh-CN" dirty="0">
                <a:ea typeface="微软雅黑 Light" panose="020B0502040204020203" pitchFamily="34" charset="-122"/>
              </a:rPr>
              <a:t>A[i:j]</a:t>
            </a:r>
            <a:r>
              <a:rPr lang="zh-CN" altLang="en-US" dirty="0">
                <a:ea typeface="微软雅黑 Light" panose="020B0502040204020203" pitchFamily="34" charset="-122"/>
              </a:rPr>
              <a:t>的最优值</a:t>
            </a:r>
            <a:r>
              <a:rPr lang="en-US" altLang="zh-CN" dirty="0">
                <a:ea typeface="微软雅黑 Light" panose="020B0502040204020203" pitchFamily="34" charset="-122"/>
              </a:rPr>
              <a:t>m[i,j]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25" name="对象 8">
            <a:extLst>
              <a:ext uri="{FF2B5EF4-FFF2-40B4-BE49-F238E27FC236}">
                <a16:creationId xmlns:a16="http://schemas.microsoft.com/office/drawing/2014/main" id="{E8B56B72-BB27-4483-8EC9-8ADB0F771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07170"/>
              </p:ext>
            </p:extLst>
          </p:nvPr>
        </p:nvGraphicFramePr>
        <p:xfrm>
          <a:off x="109551" y="5198298"/>
          <a:ext cx="23764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1" r:id="rId6" imgW="1638300" imgH="241300" progId="Equation.DSMT4">
                  <p:embed/>
                </p:oleObj>
              </mc:Choice>
              <mc:Fallback>
                <p:oleObj r:id="rId6" imgW="1638300" imgH="241300" progId="Equation.DSMT4">
                  <p:embed/>
                  <p:pic>
                    <p:nvPicPr>
                      <p:cNvPr id="25621" name="对象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551" y="5198298"/>
                        <a:ext cx="2376488" cy="349250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45">
            <a:extLst>
              <a:ext uri="{FF2B5EF4-FFF2-40B4-BE49-F238E27FC236}">
                <a16:creationId xmlns:a16="http://schemas.microsoft.com/office/drawing/2014/main" id="{04F2703D-EFB7-417B-B808-D78D6E114D46}"/>
              </a:ext>
            </a:extLst>
          </p:cNvPr>
          <p:cNvSpPr/>
          <p:nvPr/>
        </p:nvSpPr>
        <p:spPr>
          <a:xfrm flipV="1">
            <a:off x="1176351" y="5406261"/>
            <a:ext cx="0" cy="215900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2166DE90-A74B-4679-B7DA-EC805E2AD9DF}"/>
              </a:ext>
            </a:extLst>
          </p:cNvPr>
          <p:cNvSpPr txBox="1"/>
          <p:nvPr/>
        </p:nvSpPr>
        <p:spPr>
          <a:xfrm>
            <a:off x="109551" y="3967212"/>
            <a:ext cx="4571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k=i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B70C02F-FBF9-4400-B88B-158C3CED179B}"/>
              </a:ext>
            </a:extLst>
          </p:cNvPr>
          <p:cNvSpPr txBox="1"/>
          <p:nvPr/>
        </p:nvSpPr>
        <p:spPr>
          <a:xfrm>
            <a:off x="2336941" y="4310558"/>
            <a:ext cx="2763416" cy="36933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记录初始最优断点位置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B4A9B8CE-B067-47D1-BD46-BB947F94875C}"/>
              </a:ext>
            </a:extLst>
          </p:cNvPr>
          <p:cNvSpPr txBox="1"/>
          <p:nvPr/>
        </p:nvSpPr>
        <p:spPr>
          <a:xfrm>
            <a:off x="2818127" y="6527204"/>
            <a:ext cx="3384376" cy="307777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400" dirty="0">
                <a:ea typeface="微软雅黑 Light" panose="020B0502040204020203" pitchFamily="34" charset="-122"/>
              </a:rPr>
              <a:t>//</a:t>
            </a:r>
            <a:r>
              <a:rPr lang="zh-CN" altLang="en-US" sz="1400" dirty="0">
                <a:ea typeface="微软雅黑 Light" panose="020B0502040204020203" pitchFamily="34" charset="-122"/>
              </a:rPr>
              <a:t>记录本轮找到的最优断点位置、最优值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38AC4BE4-71AC-4A9E-9BB2-0E01FD4E47CC}"/>
              </a:ext>
            </a:extLst>
          </p:cNvPr>
          <p:cNvSpPr txBox="1"/>
          <p:nvPr/>
        </p:nvSpPr>
        <p:spPr>
          <a:xfrm>
            <a:off x="1272231" y="3396832"/>
            <a:ext cx="110479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ea typeface="微软雅黑 Light" panose="020B0502040204020203" pitchFamily="34" charset="-122"/>
              </a:rPr>
              <a:t>m[i][j]</a:t>
            </a:r>
            <a:r>
              <a:rPr lang="zh-CN" altLang="en-US" sz="1600" dirty="0">
                <a:ea typeface="微软雅黑 Light" panose="020B0502040204020203" pitchFamily="34" charset="-122"/>
              </a:rPr>
              <a:t>初值</a:t>
            </a:r>
          </a:p>
        </p:txBody>
      </p:sp>
    </p:spTree>
    <p:extLst>
      <p:ext uri="{BB962C8B-B14F-4D97-AF65-F5344CB8AC3E}">
        <p14:creationId xmlns:p14="http://schemas.microsoft.com/office/powerpoint/2010/main" val="227861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7235AC-6E73-4103-9983-A75C059F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CBC726-A5BF-4E6F-826E-DB3D8139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9AF332-FAF0-430E-B238-D9BA6F3A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DC1141FA-E778-4D70-AB11-4F005CB6C7BD}"/>
              </a:ext>
            </a:extLst>
          </p:cNvPr>
          <p:cNvSpPr/>
          <p:nvPr/>
        </p:nvSpPr>
        <p:spPr>
          <a:xfrm>
            <a:off x="1127829" y="1788013"/>
            <a:ext cx="777716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86E1149-B26A-4D42-B9DC-118722A363A9}"/>
              </a:ext>
            </a:extLst>
          </p:cNvPr>
          <p:cNvSpPr txBox="1"/>
          <p:nvPr/>
        </p:nvSpPr>
        <p:spPr>
          <a:xfrm>
            <a:off x="984954" y="1427651"/>
            <a:ext cx="30168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F898118C-455D-468B-8E66-CC389FF17098}"/>
              </a:ext>
            </a:extLst>
          </p:cNvPr>
          <p:cNvSpPr txBox="1"/>
          <p:nvPr/>
        </p:nvSpPr>
        <p:spPr>
          <a:xfrm>
            <a:off x="8617654" y="1427651"/>
            <a:ext cx="31771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n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011F80C-173C-41EE-8DFF-C8641D3502D4}"/>
              </a:ext>
            </a:extLst>
          </p:cNvPr>
          <p:cNvSpPr txBox="1"/>
          <p:nvPr/>
        </p:nvSpPr>
        <p:spPr>
          <a:xfrm>
            <a:off x="408691" y="2057888"/>
            <a:ext cx="1217000" cy="830997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子问题</a:t>
            </a:r>
          </a:p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规模</a:t>
            </a:r>
            <a:r>
              <a:rPr lang="en-US" altLang="zh-CN" sz="2400" dirty="0">
                <a:ea typeface="微软雅黑 Light" panose="020B0502040204020203" pitchFamily="34" charset="-122"/>
              </a:rPr>
              <a:t>r</a:t>
            </a:r>
            <a:r>
              <a:rPr lang="zh-CN" altLang="en-US" sz="2400" dirty="0"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18D7F4D-1346-421B-A99C-DE93A8084C2A}"/>
              </a:ext>
            </a:extLst>
          </p:cNvPr>
          <p:cNvSpPr/>
          <p:nvPr/>
        </p:nvSpPr>
        <p:spPr>
          <a:xfrm>
            <a:off x="1777116" y="2508738"/>
            <a:ext cx="7127875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5D0F63D0-914F-4A06-8630-3280849D5835}"/>
              </a:ext>
            </a:extLst>
          </p:cNvPr>
          <p:cNvSpPr txBox="1"/>
          <p:nvPr/>
        </p:nvSpPr>
        <p:spPr>
          <a:xfrm>
            <a:off x="1561216" y="2148376"/>
            <a:ext cx="3111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2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B5549A0-971B-4948-BCCB-B6F9F2F6E08E}"/>
              </a:ext>
            </a:extLst>
          </p:cNvPr>
          <p:cNvSpPr txBox="1"/>
          <p:nvPr/>
        </p:nvSpPr>
        <p:spPr>
          <a:xfrm>
            <a:off x="8617654" y="2148376"/>
            <a:ext cx="31771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n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A647DAE-6CB1-4133-863A-66F524823FF5}"/>
              </a:ext>
            </a:extLst>
          </p:cNvPr>
          <p:cNvSpPr txBox="1"/>
          <p:nvPr/>
        </p:nvSpPr>
        <p:spPr>
          <a:xfrm>
            <a:off x="4944179" y="1932476"/>
            <a:ext cx="293670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r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1C227EEF-5A0C-4516-AE6A-5E3C4B1F56FA}"/>
              </a:ext>
            </a:extLst>
          </p:cNvPr>
          <p:cNvSpPr txBox="1"/>
          <p:nvPr/>
        </p:nvSpPr>
        <p:spPr>
          <a:xfrm>
            <a:off x="84841" y="3537438"/>
            <a:ext cx="869149" cy="830997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左端</a:t>
            </a:r>
          </a:p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点</a:t>
            </a:r>
            <a:r>
              <a:rPr lang="en-US" altLang="zh-CN" sz="2400" dirty="0">
                <a:ea typeface="微软雅黑 Light" panose="020B0502040204020203" pitchFamily="34" charset="-122"/>
              </a:rPr>
              <a:t>i</a:t>
            </a:r>
            <a:r>
              <a:rPr lang="zh-CN" altLang="en-US" sz="2400" dirty="0"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6650669B-B9F1-49DD-967A-ED52FFCF0DBA}"/>
              </a:ext>
            </a:extLst>
          </p:cNvPr>
          <p:cNvSpPr/>
          <p:nvPr/>
        </p:nvSpPr>
        <p:spPr>
          <a:xfrm>
            <a:off x="1056391" y="3948601"/>
            <a:ext cx="5761038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23C2A016-7E92-416A-95FE-10A13C94D709}"/>
              </a:ext>
            </a:extLst>
          </p:cNvPr>
          <p:cNvSpPr txBox="1"/>
          <p:nvPr/>
        </p:nvSpPr>
        <p:spPr>
          <a:xfrm>
            <a:off x="984954" y="3588238"/>
            <a:ext cx="30168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D62D4C25-2711-4A4F-8430-224B542FCC4C}"/>
              </a:ext>
            </a:extLst>
          </p:cNvPr>
          <p:cNvSpPr txBox="1"/>
          <p:nvPr/>
        </p:nvSpPr>
        <p:spPr>
          <a:xfrm>
            <a:off x="5161666" y="4164501"/>
            <a:ext cx="865943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(&lt;=n-1)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BD38B6AF-FACC-46E2-A393-95E149868F10}"/>
              </a:ext>
            </a:extLst>
          </p:cNvPr>
          <p:cNvSpPr txBox="1"/>
          <p:nvPr/>
        </p:nvSpPr>
        <p:spPr>
          <a:xfrm>
            <a:off x="6241166" y="3443776"/>
            <a:ext cx="857927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n-r+1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2A1B563E-DB54-4DDA-A400-EAFDF0B60898}"/>
              </a:ext>
            </a:extLst>
          </p:cNvPr>
          <p:cNvSpPr txBox="1"/>
          <p:nvPr/>
        </p:nvSpPr>
        <p:spPr>
          <a:xfrm>
            <a:off x="84841" y="4669326"/>
            <a:ext cx="869149" cy="830997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右端</a:t>
            </a:r>
          </a:p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点</a:t>
            </a:r>
            <a:r>
              <a:rPr lang="en-US" altLang="zh-CN" sz="2400" dirty="0">
                <a:ea typeface="微软雅黑 Light" panose="020B0502040204020203" pitchFamily="34" charset="-122"/>
              </a:rPr>
              <a:t>j</a:t>
            </a:r>
            <a:r>
              <a:rPr lang="zh-CN" altLang="en-US" sz="2400" dirty="0"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6F36D0D4-9358-46EF-BA9F-3AA837CD6633}"/>
              </a:ext>
            </a:extLst>
          </p:cNvPr>
          <p:cNvSpPr/>
          <p:nvPr/>
        </p:nvSpPr>
        <p:spPr>
          <a:xfrm>
            <a:off x="1272291" y="5172563"/>
            <a:ext cx="7705725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18B61316-9284-4320-BDFE-1B6EDA38DEC0}"/>
              </a:ext>
            </a:extLst>
          </p:cNvPr>
          <p:cNvSpPr txBox="1"/>
          <p:nvPr/>
        </p:nvSpPr>
        <p:spPr>
          <a:xfrm>
            <a:off x="1056391" y="4812201"/>
            <a:ext cx="3111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2</a:t>
            </a:r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B53E55F6-7542-45D4-A01D-3D36FFE2005E}"/>
              </a:ext>
            </a:extLst>
          </p:cNvPr>
          <p:cNvSpPr txBox="1"/>
          <p:nvPr/>
        </p:nvSpPr>
        <p:spPr>
          <a:xfrm>
            <a:off x="4225041" y="4667738"/>
            <a:ext cx="994183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j=i+r-1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1D0CD688-8C61-4019-A61D-B20C3A998A50}"/>
              </a:ext>
            </a:extLst>
          </p:cNvPr>
          <p:cNvSpPr txBox="1"/>
          <p:nvPr/>
        </p:nvSpPr>
        <p:spPr>
          <a:xfrm>
            <a:off x="8617654" y="4740763"/>
            <a:ext cx="31771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n</a:t>
            </a:r>
          </a:p>
        </p:txBody>
      </p:sp>
      <p:sp>
        <p:nvSpPr>
          <p:cNvPr id="27" name="Text Box 28">
            <a:extLst>
              <a:ext uri="{FF2B5EF4-FFF2-40B4-BE49-F238E27FC236}">
                <a16:creationId xmlns:a16="http://schemas.microsoft.com/office/drawing/2014/main" id="{012C2D45-6739-428D-9912-D37CBADED676}"/>
              </a:ext>
            </a:extLst>
          </p:cNvPr>
          <p:cNvSpPr txBox="1"/>
          <p:nvPr/>
        </p:nvSpPr>
        <p:spPr>
          <a:xfrm>
            <a:off x="1972379" y="3319951"/>
            <a:ext cx="255198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i</a:t>
            </a:r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51C1B91B-9141-48EA-AC4C-789EF0327AF1}"/>
              </a:ext>
            </a:extLst>
          </p:cNvPr>
          <p:cNvSpPr/>
          <p:nvPr/>
        </p:nvSpPr>
        <p:spPr>
          <a:xfrm>
            <a:off x="2116923" y="4049903"/>
            <a:ext cx="0" cy="1165226"/>
          </a:xfrm>
          <a:prstGeom prst="line">
            <a:avLst/>
          </a:prstGeom>
          <a:ln w="12700" cap="flat" cmpd="sng">
            <a:solidFill>
              <a:srgbClr val="8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6C6794A6-3221-4BA1-AEAF-838FB54A48E7}"/>
              </a:ext>
            </a:extLst>
          </p:cNvPr>
          <p:cNvSpPr/>
          <p:nvPr/>
        </p:nvSpPr>
        <p:spPr>
          <a:xfrm>
            <a:off x="4656841" y="4093063"/>
            <a:ext cx="0" cy="2232025"/>
          </a:xfrm>
          <a:prstGeom prst="line">
            <a:avLst/>
          </a:prstGeom>
          <a:ln w="12700" cap="flat" cmpd="sng">
            <a:solidFill>
              <a:srgbClr val="8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3DC24979-C8AD-44B3-8334-75E752BC7C70}"/>
              </a:ext>
            </a:extLst>
          </p:cNvPr>
          <p:cNvSpPr txBox="1"/>
          <p:nvPr/>
        </p:nvSpPr>
        <p:spPr>
          <a:xfrm>
            <a:off x="335666" y="5820263"/>
            <a:ext cx="1781257" cy="830997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子问题</a:t>
            </a:r>
            <a:r>
              <a:rPr lang="en-US" altLang="zh-CN" sz="2400" dirty="0">
                <a:ea typeface="微软雅黑 Light" panose="020B0502040204020203" pitchFamily="34" charset="-122"/>
              </a:rPr>
              <a:t>m[i,j]</a:t>
            </a:r>
          </a:p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的断点</a:t>
            </a:r>
            <a:r>
              <a:rPr lang="en-US" altLang="zh-CN" sz="2400" dirty="0">
                <a:ea typeface="微软雅黑 Light" panose="020B0502040204020203" pitchFamily="34" charset="-122"/>
              </a:rPr>
              <a:t>k</a:t>
            </a:r>
            <a:r>
              <a:rPr lang="zh-CN" altLang="en-US" sz="2400" dirty="0"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B124E11C-0750-4180-9C3A-1429DAF3F192}"/>
              </a:ext>
            </a:extLst>
          </p:cNvPr>
          <p:cNvSpPr/>
          <p:nvPr/>
        </p:nvSpPr>
        <p:spPr>
          <a:xfrm>
            <a:off x="2353379" y="6325088"/>
            <a:ext cx="230346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" name="Text Box 36">
            <a:extLst>
              <a:ext uri="{FF2B5EF4-FFF2-40B4-BE49-F238E27FC236}">
                <a16:creationId xmlns:a16="http://schemas.microsoft.com/office/drawing/2014/main" id="{8DC99401-3232-45BE-A8DC-67BDFDA3926F}"/>
              </a:ext>
            </a:extLst>
          </p:cNvPr>
          <p:cNvSpPr txBox="1"/>
          <p:nvPr/>
        </p:nvSpPr>
        <p:spPr>
          <a:xfrm>
            <a:off x="2208916" y="5893288"/>
            <a:ext cx="564578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C00000"/>
                </a:solidFill>
                <a:ea typeface="微软雅黑 Light" panose="020B0502040204020203" pitchFamily="34" charset="-122"/>
              </a:rPr>
              <a:t>i+1</a:t>
            </a:r>
          </a:p>
        </p:txBody>
      </p:sp>
      <p:sp>
        <p:nvSpPr>
          <p:cNvPr id="34" name="Text Box 37">
            <a:extLst>
              <a:ext uri="{FF2B5EF4-FFF2-40B4-BE49-F238E27FC236}">
                <a16:creationId xmlns:a16="http://schemas.microsoft.com/office/drawing/2014/main" id="{BA5A436B-EF4F-4C03-9D98-B6D501229C19}"/>
              </a:ext>
            </a:extLst>
          </p:cNvPr>
          <p:cNvSpPr txBox="1"/>
          <p:nvPr/>
        </p:nvSpPr>
        <p:spPr>
          <a:xfrm>
            <a:off x="4440941" y="5964726"/>
            <a:ext cx="258404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C00000"/>
                </a:solidFill>
                <a:ea typeface="微软雅黑 Light" panose="020B0502040204020203" pitchFamily="34" charset="-122"/>
              </a:rPr>
              <a:t>j</a:t>
            </a: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B29EB19A-EF1C-4585-8EDD-96DBDCADC202}"/>
              </a:ext>
            </a:extLst>
          </p:cNvPr>
          <p:cNvSpPr txBox="1"/>
          <p:nvPr/>
        </p:nvSpPr>
        <p:spPr>
          <a:xfrm>
            <a:off x="3432879" y="5820263"/>
            <a:ext cx="336550" cy="4572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C00000"/>
                </a:solidFill>
                <a:ea typeface="微软雅黑 Light" panose="020B0502040204020203" pitchFamily="34" charset="-122"/>
              </a:rPr>
              <a:t>k</a:t>
            </a:r>
          </a:p>
        </p:txBody>
      </p:sp>
      <p:sp>
        <p:nvSpPr>
          <p:cNvPr id="36" name="Text Box 39">
            <a:extLst>
              <a:ext uri="{FF2B5EF4-FFF2-40B4-BE49-F238E27FC236}">
                <a16:creationId xmlns:a16="http://schemas.microsoft.com/office/drawing/2014/main" id="{1827F1AD-CAB0-4245-9CAB-9A0762594E5F}"/>
              </a:ext>
            </a:extLst>
          </p:cNvPr>
          <p:cNvSpPr txBox="1"/>
          <p:nvPr/>
        </p:nvSpPr>
        <p:spPr>
          <a:xfrm>
            <a:off x="7141279" y="3300901"/>
            <a:ext cx="2087562" cy="100647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000" dirty="0">
                <a:ea typeface="微软雅黑 Light" panose="020B0502040204020203" pitchFamily="34" charset="-122"/>
              </a:rPr>
              <a:t>规模为</a:t>
            </a:r>
            <a:r>
              <a:rPr lang="en-US" altLang="zh-CN" sz="2000" dirty="0">
                <a:ea typeface="微软雅黑 Light" panose="020B0502040204020203" pitchFamily="34" charset="-122"/>
              </a:rPr>
              <a:t>r</a:t>
            </a:r>
            <a:r>
              <a:rPr lang="zh-CN" altLang="en-US" sz="2000" dirty="0">
                <a:ea typeface="微软雅黑 Light" panose="020B0502040204020203" pitchFamily="34" charset="-122"/>
              </a:rPr>
              <a:t>的</a:t>
            </a:r>
          </a:p>
          <a:p>
            <a:pPr lvl="0" eaLnBrk="1" hangingPunct="1"/>
            <a:r>
              <a:rPr lang="zh-CN" altLang="en-US" sz="2000" dirty="0">
                <a:ea typeface="微软雅黑 Light" panose="020B0502040204020203" pitchFamily="34" charset="-122"/>
              </a:rPr>
              <a:t>子问题</a:t>
            </a:r>
            <a:r>
              <a:rPr lang="en-US" altLang="zh-CN" sz="2000" dirty="0">
                <a:ea typeface="微软雅黑 Light" panose="020B0502040204020203" pitchFamily="34" charset="-122"/>
              </a:rPr>
              <a:t>m[i, j], </a:t>
            </a:r>
            <a:r>
              <a:rPr lang="zh-CN" altLang="en-US" sz="2000" dirty="0">
                <a:ea typeface="微软雅黑 Light" panose="020B0502040204020203" pitchFamily="34" charset="-122"/>
              </a:rPr>
              <a:t>共</a:t>
            </a:r>
            <a:r>
              <a:rPr lang="en-US" altLang="zh-CN" sz="2000" dirty="0">
                <a:ea typeface="微软雅黑 Light" panose="020B0502040204020203" pitchFamily="34" charset="-122"/>
              </a:rPr>
              <a:t>n-r+1</a:t>
            </a:r>
            <a:r>
              <a:rPr lang="zh-CN" altLang="en-US" sz="2000" dirty="0">
                <a:ea typeface="微软雅黑 Light" panose="020B0502040204020203" pitchFamily="34" charset="-122"/>
              </a:rPr>
              <a:t>个</a:t>
            </a:r>
          </a:p>
        </p:txBody>
      </p:sp>
      <p:sp>
        <p:nvSpPr>
          <p:cNvPr id="37" name="AutoShape 40">
            <a:extLst>
              <a:ext uri="{FF2B5EF4-FFF2-40B4-BE49-F238E27FC236}">
                <a16:creationId xmlns:a16="http://schemas.microsoft.com/office/drawing/2014/main" id="{A66D41AA-3146-44B1-9CD0-78DADCACA087}"/>
              </a:ext>
            </a:extLst>
          </p:cNvPr>
          <p:cNvSpPr/>
          <p:nvPr/>
        </p:nvSpPr>
        <p:spPr>
          <a:xfrm rot="-5400000">
            <a:off x="3180466" y="4020117"/>
            <a:ext cx="431800" cy="430054"/>
          </a:xfrm>
          <a:prstGeom prst="leftBrace">
            <a:avLst>
              <a:gd name="adj1" fmla="val 45863"/>
              <a:gd name="adj2" fmla="val 50000"/>
            </a:avLst>
          </a:prstGeom>
          <a:noFill/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38" name="Text Box 41">
            <a:extLst>
              <a:ext uri="{FF2B5EF4-FFF2-40B4-BE49-F238E27FC236}">
                <a16:creationId xmlns:a16="http://schemas.microsoft.com/office/drawing/2014/main" id="{F2ED8689-58A1-4759-9F4B-3029688CB242}"/>
              </a:ext>
            </a:extLst>
          </p:cNvPr>
          <p:cNvSpPr txBox="1"/>
          <p:nvPr/>
        </p:nvSpPr>
        <p:spPr>
          <a:xfrm>
            <a:off x="3001079" y="4453426"/>
            <a:ext cx="728084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m[i, j]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41" name="Line 45">
            <a:extLst>
              <a:ext uri="{FF2B5EF4-FFF2-40B4-BE49-F238E27FC236}">
                <a16:creationId xmlns:a16="http://schemas.microsoft.com/office/drawing/2014/main" id="{6218864B-FC0C-4FAF-AD9A-8F4D50E434E4}"/>
              </a:ext>
            </a:extLst>
          </p:cNvPr>
          <p:cNvSpPr/>
          <p:nvPr/>
        </p:nvSpPr>
        <p:spPr>
          <a:xfrm flipH="1">
            <a:off x="2135891" y="2292838"/>
            <a:ext cx="2881313" cy="1295400"/>
          </a:xfrm>
          <a:prstGeom prst="line">
            <a:avLst/>
          </a:prstGeom>
          <a:ln w="6350" cap="flat" cmpd="sng">
            <a:solidFill>
              <a:srgbClr val="000066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2" name="Line 46">
            <a:extLst>
              <a:ext uri="{FF2B5EF4-FFF2-40B4-BE49-F238E27FC236}">
                <a16:creationId xmlns:a16="http://schemas.microsoft.com/office/drawing/2014/main" id="{DD1BCDDB-8B76-47F8-91F2-4AF24AEADDAC}"/>
              </a:ext>
            </a:extLst>
          </p:cNvPr>
          <p:cNvSpPr/>
          <p:nvPr/>
        </p:nvSpPr>
        <p:spPr>
          <a:xfrm>
            <a:off x="2208916" y="3661263"/>
            <a:ext cx="2087563" cy="1223963"/>
          </a:xfrm>
          <a:prstGeom prst="line">
            <a:avLst/>
          </a:prstGeom>
          <a:ln w="6350" cap="flat" cmpd="sng">
            <a:solidFill>
              <a:srgbClr val="000066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3" name="Text Box 47">
            <a:extLst>
              <a:ext uri="{FF2B5EF4-FFF2-40B4-BE49-F238E27FC236}">
                <a16:creationId xmlns:a16="http://schemas.microsoft.com/office/drawing/2014/main" id="{348D0DA7-6FEF-43CF-8E60-DC6F6EAD0535}"/>
              </a:ext>
            </a:extLst>
          </p:cNvPr>
          <p:cNvSpPr txBox="1"/>
          <p:nvPr/>
        </p:nvSpPr>
        <p:spPr>
          <a:xfrm>
            <a:off x="2569279" y="419588"/>
            <a:ext cx="3203121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子问题：   </a:t>
            </a:r>
            <a:r>
              <a:rPr lang="en-US" altLang="zh-CN" sz="2400" dirty="0">
                <a:ea typeface="微软雅黑 Light" panose="020B0502040204020203" pitchFamily="34" charset="-122"/>
              </a:rPr>
              <a:t>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i+1</a:t>
            </a:r>
            <a:r>
              <a:rPr lang="en-US" altLang="zh-CN" sz="2400" dirty="0">
                <a:ea typeface="微软雅黑 Light" panose="020B0502040204020203" pitchFamily="34" charset="-122"/>
              </a:rPr>
              <a:t>…A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k</a:t>
            </a:r>
            <a:r>
              <a:rPr lang="en-US" altLang="zh-CN" sz="2400" dirty="0">
                <a:ea typeface="微软雅黑 Light" panose="020B0502040204020203" pitchFamily="34" charset="-122"/>
              </a:rPr>
              <a:t>…A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j</a:t>
            </a:r>
          </a:p>
        </p:txBody>
      </p:sp>
      <p:sp>
        <p:nvSpPr>
          <p:cNvPr id="44" name="AutoShape 48">
            <a:extLst>
              <a:ext uri="{FF2B5EF4-FFF2-40B4-BE49-F238E27FC236}">
                <a16:creationId xmlns:a16="http://schemas.microsoft.com/office/drawing/2014/main" id="{70493480-2BD1-4D05-AAED-EC163260EDFA}"/>
              </a:ext>
            </a:extLst>
          </p:cNvPr>
          <p:cNvSpPr/>
          <p:nvPr/>
        </p:nvSpPr>
        <p:spPr>
          <a:xfrm rot="-5400000">
            <a:off x="4926716" y="168048"/>
            <a:ext cx="215900" cy="430054"/>
          </a:xfrm>
          <a:prstGeom prst="rightBrace">
            <a:avLst>
              <a:gd name="adj1" fmla="val 65318"/>
              <a:gd name="adj2" fmla="val 50000"/>
            </a:avLst>
          </a:prstGeom>
          <a:noFill/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45" name="Text Box 50">
            <a:extLst>
              <a:ext uri="{FF2B5EF4-FFF2-40B4-BE49-F238E27FC236}">
                <a16:creationId xmlns:a16="http://schemas.microsoft.com/office/drawing/2014/main" id="{1D76CCDC-CCCC-4376-9722-D04B71B1A539}"/>
              </a:ext>
            </a:extLst>
          </p:cNvPr>
          <p:cNvSpPr txBox="1"/>
          <p:nvPr/>
        </p:nvSpPr>
        <p:spPr>
          <a:xfrm>
            <a:off x="4693354" y="-56662"/>
            <a:ext cx="1100137" cy="3693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r=j-i+1</a:t>
            </a:r>
          </a:p>
        </p:txBody>
      </p:sp>
      <p:sp>
        <p:nvSpPr>
          <p:cNvPr id="46" name="AutoShape 51">
            <a:extLst>
              <a:ext uri="{FF2B5EF4-FFF2-40B4-BE49-F238E27FC236}">
                <a16:creationId xmlns:a16="http://schemas.microsoft.com/office/drawing/2014/main" id="{EF8D652B-C5CA-4C26-A891-9740EE2C697A}"/>
              </a:ext>
            </a:extLst>
          </p:cNvPr>
          <p:cNvSpPr/>
          <p:nvPr/>
        </p:nvSpPr>
        <p:spPr>
          <a:xfrm>
            <a:off x="5088641" y="1140313"/>
            <a:ext cx="792163" cy="431800"/>
          </a:xfrm>
          <a:prstGeom prst="wedgeRectCallout">
            <a:avLst>
              <a:gd name="adj1" fmla="val -11523"/>
              <a:gd name="adj2" fmla="val -125000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dirty="0">
                <a:ea typeface="微软雅黑 Light" panose="020B0502040204020203" pitchFamily="34" charset="-122"/>
              </a:rPr>
              <a:t>断点</a:t>
            </a:r>
          </a:p>
        </p:txBody>
      </p:sp>
      <p:sp>
        <p:nvSpPr>
          <p:cNvPr id="47" name="AutoShape 52">
            <a:extLst>
              <a:ext uri="{FF2B5EF4-FFF2-40B4-BE49-F238E27FC236}">
                <a16:creationId xmlns:a16="http://schemas.microsoft.com/office/drawing/2014/main" id="{B3130107-C93B-41CB-8E3E-F06D2C758C05}"/>
              </a:ext>
            </a:extLst>
          </p:cNvPr>
          <p:cNvSpPr/>
          <p:nvPr/>
        </p:nvSpPr>
        <p:spPr>
          <a:xfrm>
            <a:off x="6312604" y="1140313"/>
            <a:ext cx="936625" cy="431800"/>
          </a:xfrm>
          <a:prstGeom prst="wedgeRectCallout">
            <a:avLst>
              <a:gd name="adj1" fmla="val -76273"/>
              <a:gd name="adj2" fmla="val -125000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dirty="0">
                <a:ea typeface="微软雅黑 Light" panose="020B0502040204020203" pitchFamily="34" charset="-122"/>
              </a:rPr>
              <a:t>右端点</a:t>
            </a:r>
          </a:p>
        </p:txBody>
      </p:sp>
      <p:sp>
        <p:nvSpPr>
          <p:cNvPr id="48" name="AutoShape 53">
            <a:extLst>
              <a:ext uri="{FF2B5EF4-FFF2-40B4-BE49-F238E27FC236}">
                <a16:creationId xmlns:a16="http://schemas.microsoft.com/office/drawing/2014/main" id="{29C35375-3F2C-4B16-B1A4-987703876BC9}"/>
              </a:ext>
            </a:extLst>
          </p:cNvPr>
          <p:cNvSpPr/>
          <p:nvPr/>
        </p:nvSpPr>
        <p:spPr>
          <a:xfrm>
            <a:off x="3361441" y="1140313"/>
            <a:ext cx="936625" cy="431800"/>
          </a:xfrm>
          <a:prstGeom prst="wedgeRectCallout">
            <a:avLst>
              <a:gd name="adj1" fmla="val 49324"/>
              <a:gd name="adj2" fmla="val -131986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dirty="0">
                <a:ea typeface="微软雅黑 Light" panose="020B0502040204020203" pitchFamily="34" charset="-122"/>
              </a:rPr>
              <a:t>左端点</a:t>
            </a:r>
          </a:p>
        </p:txBody>
      </p:sp>
      <p:sp>
        <p:nvSpPr>
          <p:cNvPr id="49" name="AutoShape 54">
            <a:extLst>
              <a:ext uri="{FF2B5EF4-FFF2-40B4-BE49-F238E27FC236}">
                <a16:creationId xmlns:a16="http://schemas.microsoft.com/office/drawing/2014/main" id="{FDE30475-A6A9-4AA7-9367-14664B382CF6}"/>
              </a:ext>
            </a:extLst>
          </p:cNvPr>
          <p:cNvSpPr/>
          <p:nvPr/>
        </p:nvSpPr>
        <p:spPr>
          <a:xfrm>
            <a:off x="6825639" y="59225"/>
            <a:ext cx="1197121" cy="647700"/>
          </a:xfrm>
          <a:prstGeom prst="wedgeRectCallout">
            <a:avLst>
              <a:gd name="adj1" fmla="val -164894"/>
              <a:gd name="adj2" fmla="val -40442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r>
              <a:rPr lang="zh-CN" altLang="en-US" dirty="0">
                <a:ea typeface="微软雅黑 Light" panose="020B0502040204020203" pitchFamily="34" charset="-122"/>
              </a:rPr>
              <a:t>子问题规模</a:t>
            </a:r>
            <a:r>
              <a:rPr lang="en-US" altLang="zh-CN" dirty="0">
                <a:ea typeface="微软雅黑 Light" panose="020B0502040204020203" pitchFamily="34" charset="-122"/>
              </a:rPr>
              <a:t>/</a:t>
            </a:r>
            <a:r>
              <a:rPr lang="zh-CN" altLang="en-US" dirty="0">
                <a:ea typeface="微软雅黑 Light" panose="020B0502040204020203" pitchFamily="34" charset="-122"/>
              </a:rPr>
              <a:t>长度</a:t>
            </a:r>
          </a:p>
        </p:txBody>
      </p:sp>
      <p:sp>
        <p:nvSpPr>
          <p:cNvPr id="50" name="Text Box 55">
            <a:extLst>
              <a:ext uri="{FF2B5EF4-FFF2-40B4-BE49-F238E27FC236}">
                <a16:creationId xmlns:a16="http://schemas.microsoft.com/office/drawing/2014/main" id="{6B07D2DE-630F-425A-85D8-EEEE56AA6520}"/>
              </a:ext>
            </a:extLst>
          </p:cNvPr>
          <p:cNvSpPr txBox="1"/>
          <p:nvPr/>
        </p:nvSpPr>
        <p:spPr>
          <a:xfrm>
            <a:off x="4944179" y="6109188"/>
            <a:ext cx="1720343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共有 </a:t>
            </a:r>
            <a:r>
              <a:rPr lang="en-US" altLang="zh-CN" i="1" dirty="0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-</a:t>
            </a:r>
            <a:r>
              <a:rPr lang="en-US" altLang="zh-CN" i="1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个断点</a:t>
            </a:r>
            <a:r>
              <a:rPr lang="en-US" altLang="zh-CN" dirty="0">
                <a:ea typeface="微软雅黑 Light" panose="020B0502040204020203" pitchFamily="34" charset="-122"/>
              </a:rPr>
              <a:t>k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A7DCF35-4BD0-4E38-B5A3-C6F36F5E91EF}"/>
              </a:ext>
            </a:extLst>
          </p:cNvPr>
          <p:cNvSpPr/>
          <p:nvPr/>
        </p:nvSpPr>
        <p:spPr>
          <a:xfrm flipH="1">
            <a:off x="3546174" y="6235761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3A07066E-F736-4167-913C-016CB3F2DA79}"/>
              </a:ext>
            </a:extLst>
          </p:cNvPr>
          <p:cNvSpPr/>
          <p:nvPr/>
        </p:nvSpPr>
        <p:spPr>
          <a:xfrm flipH="1">
            <a:off x="4612173" y="5115737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D2A32B1-DE98-4A80-A86E-464CAC0EAC8C}"/>
              </a:ext>
            </a:extLst>
          </p:cNvPr>
          <p:cNvSpPr/>
          <p:nvPr/>
        </p:nvSpPr>
        <p:spPr>
          <a:xfrm flipH="1">
            <a:off x="5024961" y="2426751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74B6DB87-2113-4BAD-B7FB-B94C28197C5B}"/>
              </a:ext>
            </a:extLst>
          </p:cNvPr>
          <p:cNvSpPr/>
          <p:nvPr/>
        </p:nvSpPr>
        <p:spPr>
          <a:xfrm flipH="1">
            <a:off x="6796953" y="3883784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FBF694C-DFD7-461C-A3E6-773814A47895}"/>
              </a:ext>
            </a:extLst>
          </p:cNvPr>
          <p:cNvSpPr/>
          <p:nvPr/>
        </p:nvSpPr>
        <p:spPr>
          <a:xfrm flipH="1">
            <a:off x="4597844" y="3865161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65695701-4894-492F-B481-A525EA471071}"/>
              </a:ext>
            </a:extLst>
          </p:cNvPr>
          <p:cNvSpPr/>
          <p:nvPr/>
        </p:nvSpPr>
        <p:spPr>
          <a:xfrm flipH="1">
            <a:off x="2252144" y="4016928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BF08313-B83E-4D87-B8D8-A7ECF62D58EC}"/>
              </a:ext>
            </a:extLst>
          </p:cNvPr>
          <p:cNvSpPr/>
          <p:nvPr/>
        </p:nvSpPr>
        <p:spPr>
          <a:xfrm flipH="1">
            <a:off x="2065922" y="3883874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80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47EF8C-CCD6-48E6-9728-5475EA9A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E9BB8B-A1B2-4CEE-B34D-E454CD40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3BDA3-80EB-48C1-95AC-976D38BF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89E8B6-3940-4D99-9CEE-1F02E589F839}"/>
              </a:ext>
            </a:extLst>
          </p:cNvPr>
          <p:cNvSpPr/>
          <p:nvPr/>
        </p:nvSpPr>
        <p:spPr bwMode="auto">
          <a:xfrm>
            <a:off x="148136" y="2704645"/>
            <a:ext cx="1008112" cy="50405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AFD6DEE-8388-46C2-896C-0E61BB7D4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8653" y="-133579"/>
            <a:ext cx="2303463" cy="79533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示例</a:t>
            </a:r>
          </a:p>
        </p:txBody>
      </p:sp>
      <p:graphicFrame>
        <p:nvGraphicFramePr>
          <p:cNvPr id="8" name="Group 31">
            <a:extLst>
              <a:ext uri="{FF2B5EF4-FFF2-40B4-BE49-F238E27FC236}">
                <a16:creationId xmlns:a16="http://schemas.microsoft.com/office/drawing/2014/main" id="{5F4EF85C-7D0D-455B-A084-B18103F4E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819927"/>
              </p:ext>
            </p:extLst>
          </p:nvPr>
        </p:nvGraphicFramePr>
        <p:xfrm>
          <a:off x="2270623" y="-4275"/>
          <a:ext cx="6840537" cy="778510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6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35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27" descr="t31">
            <a:extLst>
              <a:ext uri="{FF2B5EF4-FFF2-40B4-BE49-F238E27FC236}">
                <a16:creationId xmlns:a16="http://schemas.microsoft.com/office/drawing/2014/main" id="{ADBDC62D-3640-44B9-BB6B-EAA55FCA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27" y="3407263"/>
            <a:ext cx="9144000" cy="2482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28">
            <a:extLst>
              <a:ext uri="{FF2B5EF4-FFF2-40B4-BE49-F238E27FC236}">
                <a16:creationId xmlns:a16="http://schemas.microsoft.com/office/drawing/2014/main" id="{78A4B406-5F07-4223-ACA5-40FB217A0D73}"/>
              </a:ext>
            </a:extLst>
          </p:cNvPr>
          <p:cNvSpPr/>
          <p:nvPr/>
        </p:nvSpPr>
        <p:spPr>
          <a:xfrm>
            <a:off x="-31252" y="3283438"/>
            <a:ext cx="9144000" cy="0"/>
          </a:xfrm>
          <a:prstGeom prst="rect">
            <a:avLst/>
          </a:prstGeom>
          <a:noFill/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Object 29">
            <a:extLst>
              <a:ext uri="{FF2B5EF4-FFF2-40B4-BE49-F238E27FC236}">
                <a16:creationId xmlns:a16="http://schemas.microsoft.com/office/drawing/2014/main" id="{EF05775C-43B9-4CC9-970F-1ED5B5AA2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16677"/>
              </p:ext>
            </p:extLst>
          </p:nvPr>
        </p:nvGraphicFramePr>
        <p:xfrm>
          <a:off x="148136" y="2356288"/>
          <a:ext cx="8432800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8" r:id="rId4" imgW="4762500" imgH="711200" progId="Equation.3">
                  <p:embed/>
                </p:oleObj>
              </mc:Choice>
              <mc:Fallback>
                <p:oleObj r:id="rId4" imgW="4762500" imgH="711200" progId="Equation.3">
                  <p:embed/>
                  <p:pic>
                    <p:nvPicPr>
                      <p:cNvPr id="27676" name="Object 2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136" y="2356288"/>
                        <a:ext cx="8432800" cy="1265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32">
            <a:extLst>
              <a:ext uri="{FF2B5EF4-FFF2-40B4-BE49-F238E27FC236}">
                <a16:creationId xmlns:a16="http://schemas.microsoft.com/office/drawing/2014/main" id="{045268CB-7AC2-4D3B-AE58-4213EA2A8587}"/>
              </a:ext>
            </a:extLst>
          </p:cNvPr>
          <p:cNvSpPr txBox="1"/>
          <p:nvPr/>
        </p:nvSpPr>
        <p:spPr>
          <a:xfrm>
            <a:off x="-31252" y="1610213"/>
            <a:ext cx="5888038" cy="400050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=A[2:5], i=2, j=5, k=2,3,4;  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i-1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=p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3" name="Line 33">
            <a:extLst>
              <a:ext uri="{FF2B5EF4-FFF2-40B4-BE49-F238E27FC236}">
                <a16:creationId xmlns:a16="http://schemas.microsoft.com/office/drawing/2014/main" id="{00D8E5C1-6E5A-4DD1-89BA-8BE55F47EC4F}"/>
              </a:ext>
            </a:extLst>
          </p:cNvPr>
          <p:cNvSpPr/>
          <p:nvPr/>
        </p:nvSpPr>
        <p:spPr>
          <a:xfrm flipH="1">
            <a:off x="148136" y="4145450"/>
            <a:ext cx="576262" cy="1655763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" name="Text Box 34">
            <a:extLst>
              <a:ext uri="{FF2B5EF4-FFF2-40B4-BE49-F238E27FC236}">
                <a16:creationId xmlns:a16="http://schemas.microsoft.com/office/drawing/2014/main" id="{AFC36743-0BFC-4BAD-BF7F-1F1500CFF32A}"/>
              </a:ext>
            </a:extLst>
          </p:cNvPr>
          <p:cNvSpPr txBox="1"/>
          <p:nvPr/>
        </p:nvSpPr>
        <p:spPr>
          <a:xfrm>
            <a:off x="-91577" y="5801213"/>
            <a:ext cx="1536700" cy="338137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 [1,1],…,[6,6]</a:t>
            </a:r>
          </a:p>
        </p:txBody>
      </p:sp>
      <p:sp>
        <p:nvSpPr>
          <p:cNvPr id="15" name="Line 35">
            <a:extLst>
              <a:ext uri="{FF2B5EF4-FFF2-40B4-BE49-F238E27FC236}">
                <a16:creationId xmlns:a16="http://schemas.microsoft.com/office/drawing/2014/main" id="{0BC8ED61-B30E-40C2-B729-325312552F4E}"/>
              </a:ext>
            </a:extLst>
          </p:cNvPr>
          <p:cNvSpPr/>
          <p:nvPr/>
        </p:nvSpPr>
        <p:spPr>
          <a:xfrm flipH="1">
            <a:off x="1084761" y="4648688"/>
            <a:ext cx="503237" cy="1655762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" name="Text Box 36">
            <a:extLst>
              <a:ext uri="{FF2B5EF4-FFF2-40B4-BE49-F238E27FC236}">
                <a16:creationId xmlns:a16="http://schemas.microsoft.com/office/drawing/2014/main" id="{21515D32-4630-4B96-9C6C-C537A9B86312}"/>
              </a:ext>
            </a:extLst>
          </p:cNvPr>
          <p:cNvSpPr txBox="1"/>
          <p:nvPr/>
        </p:nvSpPr>
        <p:spPr>
          <a:xfrm>
            <a:off x="-32839" y="6304450"/>
            <a:ext cx="1477962" cy="338138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.[1,2],…,[5,6]</a:t>
            </a:r>
          </a:p>
        </p:txBody>
      </p:sp>
      <p:sp>
        <p:nvSpPr>
          <p:cNvPr id="17" name="Line 37">
            <a:extLst>
              <a:ext uri="{FF2B5EF4-FFF2-40B4-BE49-F238E27FC236}">
                <a16:creationId xmlns:a16="http://schemas.microsoft.com/office/drawing/2014/main" id="{2A0D008A-7768-4044-801D-F8D15ED0B477}"/>
              </a:ext>
            </a:extLst>
          </p:cNvPr>
          <p:cNvSpPr/>
          <p:nvPr/>
        </p:nvSpPr>
        <p:spPr>
          <a:xfrm flipH="1">
            <a:off x="1803898" y="4577250"/>
            <a:ext cx="0" cy="1727200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" name="Text Box 38">
            <a:extLst>
              <a:ext uri="{FF2B5EF4-FFF2-40B4-BE49-F238E27FC236}">
                <a16:creationId xmlns:a16="http://schemas.microsoft.com/office/drawing/2014/main" id="{BC77ADCF-B469-4D22-82C0-187B72B5920A}"/>
              </a:ext>
            </a:extLst>
          </p:cNvPr>
          <p:cNvSpPr txBox="1"/>
          <p:nvPr/>
        </p:nvSpPr>
        <p:spPr>
          <a:xfrm>
            <a:off x="1803898" y="6304450"/>
            <a:ext cx="1536700" cy="338138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.[1,3],…,[4,6]</a:t>
            </a:r>
          </a:p>
        </p:txBody>
      </p:sp>
      <p:sp>
        <p:nvSpPr>
          <p:cNvPr id="19" name="Line 39">
            <a:extLst>
              <a:ext uri="{FF2B5EF4-FFF2-40B4-BE49-F238E27FC236}">
                <a16:creationId xmlns:a16="http://schemas.microsoft.com/office/drawing/2014/main" id="{01015C8D-BDD5-4CE8-9A60-D0E4E064E886}"/>
              </a:ext>
            </a:extLst>
          </p:cNvPr>
          <p:cNvSpPr/>
          <p:nvPr/>
        </p:nvSpPr>
        <p:spPr>
          <a:xfrm>
            <a:off x="1803898" y="4361350"/>
            <a:ext cx="288925" cy="1439863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" name="Text Box 40">
            <a:extLst>
              <a:ext uri="{FF2B5EF4-FFF2-40B4-BE49-F238E27FC236}">
                <a16:creationId xmlns:a16="http://schemas.microsoft.com/office/drawing/2014/main" id="{67D9B074-F99D-4CDA-8DF1-6394E5CCBD2A}"/>
              </a:ext>
            </a:extLst>
          </p:cNvPr>
          <p:cNvSpPr txBox="1"/>
          <p:nvPr/>
        </p:nvSpPr>
        <p:spPr>
          <a:xfrm>
            <a:off x="1732461" y="5801213"/>
            <a:ext cx="1536700" cy="338137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. [1,4],…,[3,6]</a:t>
            </a:r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8802AB9F-B7EF-49B0-BEF2-F9F4E7A776DA}"/>
              </a:ext>
            </a:extLst>
          </p:cNvPr>
          <p:cNvSpPr/>
          <p:nvPr/>
        </p:nvSpPr>
        <p:spPr>
          <a:xfrm>
            <a:off x="1948361" y="4216888"/>
            <a:ext cx="360362" cy="1152525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2" name="Text Box 42">
            <a:extLst>
              <a:ext uri="{FF2B5EF4-FFF2-40B4-BE49-F238E27FC236}">
                <a16:creationId xmlns:a16="http://schemas.microsoft.com/office/drawing/2014/main" id="{B565563B-A499-45A3-90BA-23255DF97A35}"/>
              </a:ext>
            </a:extLst>
          </p:cNvPr>
          <p:cNvSpPr txBox="1"/>
          <p:nvPr/>
        </p:nvSpPr>
        <p:spPr>
          <a:xfrm>
            <a:off x="2164261" y="5369413"/>
            <a:ext cx="1273105" cy="338554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. [1,5],[2,6]</a:t>
            </a:r>
          </a:p>
        </p:txBody>
      </p:sp>
      <p:sp>
        <p:nvSpPr>
          <p:cNvPr id="23" name="Text Box 43">
            <a:extLst>
              <a:ext uri="{FF2B5EF4-FFF2-40B4-BE49-F238E27FC236}">
                <a16:creationId xmlns:a16="http://schemas.microsoft.com/office/drawing/2014/main" id="{0F73210F-FE12-4083-B588-111130CF90E6}"/>
              </a:ext>
            </a:extLst>
          </p:cNvPr>
          <p:cNvSpPr txBox="1"/>
          <p:nvPr/>
        </p:nvSpPr>
        <p:spPr>
          <a:xfrm>
            <a:off x="2164261" y="3640625"/>
            <a:ext cx="731837" cy="307975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400" dirty="0">
                <a:latin typeface="Arial" panose="020B0604020202020204" pitchFamily="34" charset="0"/>
                <a:ea typeface="宋体" panose="02010600030101010101" pitchFamily="2" charset="-122"/>
              </a:rPr>
              <a:t>. [1,6]</a:t>
            </a:r>
          </a:p>
        </p:txBody>
      </p:sp>
      <p:sp>
        <p:nvSpPr>
          <p:cNvPr id="24" name="Line 44">
            <a:extLst>
              <a:ext uri="{FF2B5EF4-FFF2-40B4-BE49-F238E27FC236}">
                <a16:creationId xmlns:a16="http://schemas.microsoft.com/office/drawing/2014/main" id="{7DB8C1DF-566C-47C3-A186-026AFEE0C440}"/>
              </a:ext>
            </a:extLst>
          </p:cNvPr>
          <p:cNvSpPr/>
          <p:nvPr/>
        </p:nvSpPr>
        <p:spPr>
          <a:xfrm flipV="1">
            <a:off x="2019798" y="3929550"/>
            <a:ext cx="217488" cy="71438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FBFF2B5A-A7EA-44BA-8189-3A90C66EFD86}"/>
              </a:ext>
            </a:extLst>
          </p:cNvPr>
          <p:cNvSpPr txBox="1"/>
          <p:nvPr/>
        </p:nvSpPr>
        <p:spPr>
          <a:xfrm>
            <a:off x="2237286" y="903775"/>
            <a:ext cx="6481762" cy="461963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p[0:6]=[30,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35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,15,5,10,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,25],  A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: p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i-1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行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, p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列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6" name="直接箭头连接符 3">
            <a:extLst>
              <a:ext uri="{FF2B5EF4-FFF2-40B4-BE49-F238E27FC236}">
                <a16:creationId xmlns:a16="http://schemas.microsoft.com/office/drawing/2014/main" id="{1324265F-F937-40FC-B96A-64E741FBD377}"/>
              </a:ext>
            </a:extLst>
          </p:cNvPr>
          <p:cNvCxnSpPr/>
          <p:nvPr/>
        </p:nvCxnSpPr>
        <p:spPr>
          <a:xfrm flipV="1">
            <a:off x="348161" y="1924538"/>
            <a:ext cx="0" cy="246062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27" name="直接箭头连接符 23">
            <a:extLst>
              <a:ext uri="{FF2B5EF4-FFF2-40B4-BE49-F238E27FC236}">
                <a16:creationId xmlns:a16="http://schemas.microsoft.com/office/drawing/2014/main" id="{82BB2294-0DEC-4E20-8DDF-9AC25629CF92}"/>
              </a:ext>
            </a:extLst>
          </p:cNvPr>
          <p:cNvCxnSpPr/>
          <p:nvPr/>
        </p:nvCxnSpPr>
        <p:spPr>
          <a:xfrm flipV="1">
            <a:off x="568823" y="1924538"/>
            <a:ext cx="0" cy="246062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28" name="直接箭头连接符 24">
            <a:extLst>
              <a:ext uri="{FF2B5EF4-FFF2-40B4-BE49-F238E27FC236}">
                <a16:creationId xmlns:a16="http://schemas.microsoft.com/office/drawing/2014/main" id="{B512F306-9912-4648-B94E-3C9C59001A20}"/>
              </a:ext>
            </a:extLst>
          </p:cNvPr>
          <p:cNvCxnSpPr/>
          <p:nvPr/>
        </p:nvCxnSpPr>
        <p:spPr>
          <a:xfrm flipV="1">
            <a:off x="868861" y="1924538"/>
            <a:ext cx="0" cy="246062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9" name="TextBox 5">
            <a:extLst>
              <a:ext uri="{FF2B5EF4-FFF2-40B4-BE49-F238E27FC236}">
                <a16:creationId xmlns:a16="http://schemas.microsoft.com/office/drawing/2014/main" id="{9901F25D-6D03-49FC-9EA1-A9CBE244DD0B}"/>
              </a:ext>
            </a:extLst>
          </p:cNvPr>
          <p:cNvSpPr txBox="1"/>
          <p:nvPr/>
        </p:nvSpPr>
        <p:spPr>
          <a:xfrm>
            <a:off x="437061" y="2111863"/>
            <a:ext cx="312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" name="直接箭头连接符 8">
            <a:extLst>
              <a:ext uri="{FF2B5EF4-FFF2-40B4-BE49-F238E27FC236}">
                <a16:creationId xmlns:a16="http://schemas.microsoft.com/office/drawing/2014/main" id="{37B08661-F2A1-4F85-A0A5-2DB78BE84DDD}"/>
              </a:ext>
            </a:extLst>
          </p:cNvPr>
          <p:cNvCxnSpPr>
            <a:stCxn id="33" idx="25"/>
          </p:cNvCxnSpPr>
          <p:nvPr/>
        </p:nvCxnSpPr>
        <p:spPr>
          <a:xfrm flipV="1">
            <a:off x="4858248" y="2010263"/>
            <a:ext cx="474663" cy="1292225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1" name="TextBox 9">
            <a:extLst>
              <a:ext uri="{FF2B5EF4-FFF2-40B4-BE49-F238E27FC236}">
                <a16:creationId xmlns:a16="http://schemas.microsoft.com/office/drawing/2014/main" id="{6BE146D2-952D-45A6-9903-CD76F969452B}"/>
              </a:ext>
            </a:extLst>
          </p:cNvPr>
          <p:cNvSpPr txBox="1"/>
          <p:nvPr/>
        </p:nvSpPr>
        <p:spPr>
          <a:xfrm>
            <a:off x="2019798" y="2021375"/>
            <a:ext cx="396875" cy="3397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1600" b="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A7E60241-84E9-40B2-8D1F-44F948B10231}"/>
              </a:ext>
            </a:extLst>
          </p:cNvPr>
          <p:cNvSpPr txBox="1"/>
          <p:nvPr/>
        </p:nvSpPr>
        <p:spPr>
          <a:xfrm>
            <a:off x="2642098" y="2029313"/>
            <a:ext cx="317586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lvl="0" rtl="0"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A[3,5]: p</a:t>
            </a:r>
            <a:r>
              <a: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i-1</a:t>
            </a:r>
            <a:r>
              <a:rPr lang="en-US" altLang="zh-CN" sz="1600" dirty="0">
                <a:cs typeface="+mn-cs"/>
              </a:rPr>
              <a:t>=p</a:t>
            </a:r>
            <a:r>
              <a:rPr lang="en-US" altLang="zh-CN" sz="1600" baseline="-25000" dirty="0">
                <a:cs typeface="+mn-cs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=15</a:t>
            </a:r>
            <a:r>
              <a:rPr lang="zh-CN" altLang="en-US" sz="1600" dirty="0">
                <a:cs typeface="+mn-cs"/>
              </a:rPr>
              <a:t>行，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16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=p</a:t>
            </a:r>
            <a:r>
              <a: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列</a:t>
            </a:r>
          </a:p>
        </p:txBody>
      </p:sp>
      <p:sp>
        <p:nvSpPr>
          <p:cNvPr id="33" name="任意多边形 6">
            <a:extLst>
              <a:ext uri="{FF2B5EF4-FFF2-40B4-BE49-F238E27FC236}">
                <a16:creationId xmlns:a16="http://schemas.microsoft.com/office/drawing/2014/main" id="{B566871B-8287-4EAC-A4B6-0C315E6C8028}"/>
              </a:ext>
            </a:extLst>
          </p:cNvPr>
          <p:cNvSpPr/>
          <p:nvPr/>
        </p:nvSpPr>
        <p:spPr>
          <a:xfrm>
            <a:off x="3956548" y="2291250"/>
            <a:ext cx="973138" cy="1423988"/>
          </a:xfrm>
          <a:custGeom>
            <a:avLst/>
            <a:gdLst/>
            <a:ahLst/>
            <a:cxnLst>
              <a:cxn ang="0">
                <a:pos x="122251" y="77002"/>
              </a:cxn>
              <a:cxn ang="0">
                <a:pos x="103001" y="250257"/>
              </a:cxn>
              <a:cxn ang="0">
                <a:pos x="83750" y="442762"/>
              </a:cxn>
              <a:cxn ang="0">
                <a:pos x="74125" y="519764"/>
              </a:cxn>
              <a:cxn ang="0">
                <a:pos x="54875" y="616017"/>
              </a:cxn>
              <a:cxn ang="0">
                <a:pos x="35624" y="644892"/>
              </a:cxn>
              <a:cxn ang="0">
                <a:pos x="25999" y="683393"/>
              </a:cxn>
              <a:cxn ang="0">
                <a:pos x="25999" y="1049153"/>
              </a:cxn>
              <a:cxn ang="0">
                <a:pos x="45249" y="1135781"/>
              </a:cxn>
              <a:cxn ang="0">
                <a:pos x="54875" y="1232033"/>
              </a:cxn>
              <a:cxn ang="0">
                <a:pos x="74125" y="1260909"/>
              </a:cxn>
              <a:cxn ang="0">
                <a:pos x="83750" y="1289785"/>
              </a:cxn>
              <a:cxn ang="0">
                <a:pos x="112626" y="1309036"/>
              </a:cxn>
              <a:cxn ang="0">
                <a:pos x="180003" y="1347537"/>
              </a:cxn>
              <a:cxn ang="0">
                <a:pos x="218504" y="1337911"/>
              </a:cxn>
              <a:cxn ang="0">
                <a:pos x="382133" y="1347537"/>
              </a:cxn>
              <a:cxn ang="0">
                <a:pos x="488011" y="1386038"/>
              </a:cxn>
              <a:cxn ang="0">
                <a:pos x="536138" y="1414913"/>
              </a:cxn>
              <a:cxn ang="0">
                <a:pos x="574639" y="1424539"/>
              </a:cxn>
              <a:cxn ang="0">
                <a:pos x="824896" y="1414913"/>
              </a:cxn>
              <a:cxn ang="0">
                <a:pos x="892272" y="1405288"/>
              </a:cxn>
              <a:cxn ang="0">
                <a:pos x="921148" y="1376412"/>
              </a:cxn>
              <a:cxn ang="0">
                <a:pos x="950024" y="1357162"/>
              </a:cxn>
              <a:cxn ang="0">
                <a:pos x="959649" y="1222408"/>
              </a:cxn>
              <a:cxn ang="0">
                <a:pos x="901898" y="1164657"/>
              </a:cxn>
              <a:cxn ang="0">
                <a:pos x="901898" y="1010652"/>
              </a:cxn>
              <a:cxn ang="0">
                <a:pos x="921148" y="952901"/>
              </a:cxn>
              <a:cxn ang="0">
                <a:pos x="921148" y="308008"/>
              </a:cxn>
              <a:cxn ang="0">
                <a:pos x="911523" y="231006"/>
              </a:cxn>
              <a:cxn ang="0">
                <a:pos x="901898" y="173255"/>
              </a:cxn>
              <a:cxn ang="0">
                <a:pos x="863397" y="154004"/>
              </a:cxn>
              <a:cxn ang="0">
                <a:pos x="844146" y="115503"/>
              </a:cxn>
              <a:cxn ang="0">
                <a:pos x="815270" y="86627"/>
              </a:cxn>
              <a:cxn ang="0">
                <a:pos x="805645" y="57751"/>
              </a:cxn>
              <a:cxn ang="0">
                <a:pos x="767144" y="38501"/>
              </a:cxn>
              <a:cxn ang="0">
                <a:pos x="603515" y="57751"/>
              </a:cxn>
              <a:cxn ang="0">
                <a:pos x="574639" y="77002"/>
              </a:cxn>
              <a:cxn ang="0">
                <a:pos x="237755" y="57751"/>
              </a:cxn>
              <a:cxn ang="0">
                <a:pos x="160752" y="38501"/>
              </a:cxn>
              <a:cxn ang="0">
                <a:pos x="122251" y="19250"/>
              </a:cxn>
              <a:cxn ang="0">
                <a:pos x="45249" y="0"/>
              </a:cxn>
              <a:cxn ang="0">
                <a:pos x="25999" y="134753"/>
              </a:cxn>
              <a:cxn ang="0">
                <a:pos x="64500" y="144379"/>
              </a:cxn>
              <a:cxn ang="0">
                <a:pos x="122251" y="144379"/>
              </a:cxn>
            </a:cxnLst>
            <a:rect l="0" t="0" r="0" b="0"/>
            <a:pathLst>
              <a:path w="972610" h="1424539">
                <a:moveTo>
                  <a:pt x="122251" y="77002"/>
                </a:moveTo>
                <a:cubicBezTo>
                  <a:pt x="115834" y="134754"/>
                  <a:pt x="108783" y="192438"/>
                  <a:pt x="103001" y="250257"/>
                </a:cubicBezTo>
                <a:cubicBezTo>
                  <a:pt x="96584" y="314425"/>
                  <a:pt x="90620" y="378641"/>
                  <a:pt x="83750" y="442762"/>
                </a:cubicBezTo>
                <a:cubicBezTo>
                  <a:pt x="80994" y="468482"/>
                  <a:pt x="77544" y="494124"/>
                  <a:pt x="74125" y="519764"/>
                </a:cubicBezTo>
                <a:cubicBezTo>
                  <a:pt x="70901" y="543945"/>
                  <a:pt x="68170" y="589428"/>
                  <a:pt x="54875" y="616017"/>
                </a:cubicBezTo>
                <a:cubicBezTo>
                  <a:pt x="49702" y="626364"/>
                  <a:pt x="42041" y="635267"/>
                  <a:pt x="35624" y="644892"/>
                </a:cubicBezTo>
                <a:cubicBezTo>
                  <a:pt x="32416" y="657726"/>
                  <a:pt x="28365" y="670378"/>
                  <a:pt x="25999" y="683393"/>
                </a:cubicBezTo>
                <a:cubicBezTo>
                  <a:pt x="2092" y="814876"/>
                  <a:pt x="16547" y="879012"/>
                  <a:pt x="25999" y="1049153"/>
                </a:cubicBezTo>
                <a:cubicBezTo>
                  <a:pt x="26872" y="1064865"/>
                  <a:pt x="40831" y="1118108"/>
                  <a:pt x="45249" y="1135781"/>
                </a:cubicBezTo>
                <a:cubicBezTo>
                  <a:pt x="48458" y="1167865"/>
                  <a:pt x="47625" y="1200615"/>
                  <a:pt x="54875" y="1232033"/>
                </a:cubicBezTo>
                <a:cubicBezTo>
                  <a:pt x="57476" y="1243305"/>
                  <a:pt x="68952" y="1250562"/>
                  <a:pt x="74125" y="1260909"/>
                </a:cubicBezTo>
                <a:cubicBezTo>
                  <a:pt x="78662" y="1269984"/>
                  <a:pt x="77412" y="1281862"/>
                  <a:pt x="83750" y="1289785"/>
                </a:cubicBezTo>
                <a:cubicBezTo>
                  <a:pt x="90977" y="1298818"/>
                  <a:pt x="103739" y="1301630"/>
                  <a:pt x="112626" y="1309036"/>
                </a:cubicBezTo>
                <a:cubicBezTo>
                  <a:pt x="161778" y="1349996"/>
                  <a:pt x="117682" y="1331956"/>
                  <a:pt x="180003" y="1347537"/>
                </a:cubicBezTo>
                <a:cubicBezTo>
                  <a:pt x="192837" y="1344328"/>
                  <a:pt x="205275" y="1337911"/>
                  <a:pt x="218504" y="1337911"/>
                </a:cubicBezTo>
                <a:cubicBezTo>
                  <a:pt x="273141" y="1337911"/>
                  <a:pt x="327955" y="1340470"/>
                  <a:pt x="382133" y="1347537"/>
                </a:cubicBezTo>
                <a:cubicBezTo>
                  <a:pt x="394294" y="1349123"/>
                  <a:pt x="473820" y="1378943"/>
                  <a:pt x="488011" y="1386038"/>
                </a:cubicBezTo>
                <a:cubicBezTo>
                  <a:pt x="504744" y="1394404"/>
                  <a:pt x="519042" y="1407315"/>
                  <a:pt x="536138" y="1414913"/>
                </a:cubicBezTo>
                <a:cubicBezTo>
                  <a:pt x="548227" y="1420286"/>
                  <a:pt x="561805" y="1421330"/>
                  <a:pt x="574639" y="1424539"/>
                </a:cubicBezTo>
                <a:cubicBezTo>
                  <a:pt x="658058" y="1421330"/>
                  <a:pt x="741568" y="1419963"/>
                  <a:pt x="824896" y="1414913"/>
                </a:cubicBezTo>
                <a:cubicBezTo>
                  <a:pt x="847541" y="1413541"/>
                  <a:pt x="871208" y="1413714"/>
                  <a:pt x="892272" y="1405288"/>
                </a:cubicBezTo>
                <a:cubicBezTo>
                  <a:pt x="904911" y="1400233"/>
                  <a:pt x="910691" y="1385126"/>
                  <a:pt x="921148" y="1376412"/>
                </a:cubicBezTo>
                <a:cubicBezTo>
                  <a:pt x="930035" y="1369006"/>
                  <a:pt x="940399" y="1363579"/>
                  <a:pt x="950024" y="1357162"/>
                </a:cubicBezTo>
                <a:cubicBezTo>
                  <a:pt x="966025" y="1309160"/>
                  <a:pt x="986363" y="1275835"/>
                  <a:pt x="959649" y="1222408"/>
                </a:cubicBezTo>
                <a:cubicBezTo>
                  <a:pt x="947474" y="1198058"/>
                  <a:pt x="901898" y="1164657"/>
                  <a:pt x="901898" y="1164657"/>
                </a:cubicBezTo>
                <a:cubicBezTo>
                  <a:pt x="880845" y="1101501"/>
                  <a:pt x="884063" y="1123606"/>
                  <a:pt x="901898" y="1010652"/>
                </a:cubicBezTo>
                <a:cubicBezTo>
                  <a:pt x="905063" y="990609"/>
                  <a:pt x="921148" y="952901"/>
                  <a:pt x="921148" y="952901"/>
                </a:cubicBezTo>
                <a:cubicBezTo>
                  <a:pt x="945913" y="680481"/>
                  <a:pt x="937131" y="819476"/>
                  <a:pt x="921148" y="308008"/>
                </a:cubicBezTo>
                <a:cubicBezTo>
                  <a:pt x="920340" y="282154"/>
                  <a:pt x="915181" y="256613"/>
                  <a:pt x="911523" y="231006"/>
                </a:cubicBezTo>
                <a:cubicBezTo>
                  <a:pt x="908763" y="211686"/>
                  <a:pt x="912241" y="189804"/>
                  <a:pt x="901898" y="173255"/>
                </a:cubicBezTo>
                <a:cubicBezTo>
                  <a:pt x="894293" y="161087"/>
                  <a:pt x="876231" y="160421"/>
                  <a:pt x="863397" y="154004"/>
                </a:cubicBezTo>
                <a:cubicBezTo>
                  <a:pt x="856980" y="141170"/>
                  <a:pt x="852486" y="127179"/>
                  <a:pt x="844146" y="115503"/>
                </a:cubicBezTo>
                <a:cubicBezTo>
                  <a:pt x="836234" y="104426"/>
                  <a:pt x="822821" y="97953"/>
                  <a:pt x="815270" y="86627"/>
                </a:cubicBezTo>
                <a:cubicBezTo>
                  <a:pt x="809642" y="78185"/>
                  <a:pt x="812819" y="64925"/>
                  <a:pt x="805645" y="57751"/>
                </a:cubicBezTo>
                <a:cubicBezTo>
                  <a:pt x="795499" y="47605"/>
                  <a:pt x="779978" y="44918"/>
                  <a:pt x="767144" y="38501"/>
                </a:cubicBezTo>
                <a:cubicBezTo>
                  <a:pt x="759204" y="39295"/>
                  <a:pt x="624792" y="51368"/>
                  <a:pt x="603515" y="57751"/>
                </a:cubicBezTo>
                <a:cubicBezTo>
                  <a:pt x="592435" y="61075"/>
                  <a:pt x="584264" y="70585"/>
                  <a:pt x="574639" y="77002"/>
                </a:cubicBezTo>
                <a:cubicBezTo>
                  <a:pt x="548938" y="75778"/>
                  <a:pt x="291975" y="65145"/>
                  <a:pt x="237755" y="57751"/>
                </a:cubicBezTo>
                <a:cubicBezTo>
                  <a:pt x="211540" y="54176"/>
                  <a:pt x="160752" y="38501"/>
                  <a:pt x="160752" y="38501"/>
                </a:cubicBezTo>
                <a:cubicBezTo>
                  <a:pt x="147918" y="32084"/>
                  <a:pt x="135863" y="23787"/>
                  <a:pt x="122251" y="19250"/>
                </a:cubicBezTo>
                <a:cubicBezTo>
                  <a:pt x="97151" y="10883"/>
                  <a:pt x="45249" y="0"/>
                  <a:pt x="45249" y="0"/>
                </a:cubicBezTo>
                <a:cubicBezTo>
                  <a:pt x="-6652" y="34600"/>
                  <a:pt x="-15049" y="28029"/>
                  <a:pt x="25999" y="134753"/>
                </a:cubicBezTo>
                <a:cubicBezTo>
                  <a:pt x="30748" y="147100"/>
                  <a:pt x="51337" y="143063"/>
                  <a:pt x="64500" y="144379"/>
                </a:cubicBezTo>
                <a:cubicBezTo>
                  <a:pt x="83655" y="146295"/>
                  <a:pt x="103001" y="144379"/>
                  <a:pt x="122251" y="144379"/>
                </a:cubicBez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椭圆 19">
            <a:extLst>
              <a:ext uri="{FF2B5EF4-FFF2-40B4-BE49-F238E27FC236}">
                <a16:creationId xmlns:a16="http://schemas.microsoft.com/office/drawing/2014/main" id="{BB0BC2D5-DE23-4C49-BAD6-3CD43ABD0D8A}"/>
              </a:ext>
            </a:extLst>
          </p:cNvPr>
          <p:cNvSpPr/>
          <p:nvPr/>
        </p:nvSpPr>
        <p:spPr>
          <a:xfrm>
            <a:off x="8242799" y="4181900"/>
            <a:ext cx="388937" cy="287338"/>
          </a:xfrm>
          <a:prstGeom prst="ellipse">
            <a:avLst/>
          </a:prstGeom>
          <a:noFill/>
          <a:ln w="63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689BA619-1C59-4026-9B95-CF47CB53E6AF}"/>
              </a:ext>
            </a:extLst>
          </p:cNvPr>
          <p:cNvSpPr txBox="1"/>
          <p:nvPr/>
        </p:nvSpPr>
        <p:spPr>
          <a:xfrm>
            <a:off x="3604123" y="-4275"/>
            <a:ext cx="3890963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                                                       }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Text Box 32">
            <a:extLst>
              <a:ext uri="{FF2B5EF4-FFF2-40B4-BE49-F238E27FC236}">
                <a16:creationId xmlns:a16="http://schemas.microsoft.com/office/drawing/2014/main" id="{7D4662FB-FBB6-4950-8092-411FC121CFAC}"/>
              </a:ext>
            </a:extLst>
          </p:cNvPr>
          <p:cNvSpPr txBox="1"/>
          <p:nvPr/>
        </p:nvSpPr>
        <p:spPr>
          <a:xfrm>
            <a:off x="7420473" y="5939325"/>
            <a:ext cx="1689100" cy="400050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(A</a:t>
            </a:r>
            <a:r>
              <a:rPr lang="en-US" altLang="zh-CN" sz="2000" b="1" baseline="-25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="1" baseline="-25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(A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7" name="直接箭头连接符 27">
            <a:extLst>
              <a:ext uri="{FF2B5EF4-FFF2-40B4-BE49-F238E27FC236}">
                <a16:creationId xmlns:a16="http://schemas.microsoft.com/office/drawing/2014/main" id="{4E0DFE50-06A3-4FD0-B946-B9F8521D2D8C}"/>
              </a:ext>
            </a:extLst>
          </p:cNvPr>
          <p:cNvCxnSpPr>
            <a:stCxn id="34" idx="4"/>
            <a:endCxn id="36" idx="0"/>
          </p:cNvCxnSpPr>
          <p:nvPr/>
        </p:nvCxnSpPr>
        <p:spPr>
          <a:xfrm flipH="1">
            <a:off x="8265023" y="4469238"/>
            <a:ext cx="172245" cy="1470087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CCF6788D-1C4B-405E-AA22-90CE8B50D232}"/>
              </a:ext>
            </a:extLst>
          </p:cNvPr>
          <p:cNvSpPr/>
          <p:nvPr/>
        </p:nvSpPr>
        <p:spPr bwMode="auto">
          <a:xfrm>
            <a:off x="533079" y="3984605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6EE71EA-764D-428C-8F72-1B876CB16E5B}"/>
              </a:ext>
            </a:extLst>
          </p:cNvPr>
          <p:cNvSpPr/>
          <p:nvPr/>
        </p:nvSpPr>
        <p:spPr bwMode="auto">
          <a:xfrm>
            <a:off x="833117" y="4216888"/>
            <a:ext cx="71487" cy="72008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6A45A9A-5AD3-49FC-892F-F380F7CEFFBF}"/>
              </a:ext>
            </a:extLst>
          </p:cNvPr>
          <p:cNvSpPr/>
          <p:nvPr/>
        </p:nvSpPr>
        <p:spPr bwMode="auto">
          <a:xfrm>
            <a:off x="1084761" y="4432837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05C91C8-DDA3-49F1-9EDE-493DD7184AC0}"/>
              </a:ext>
            </a:extLst>
          </p:cNvPr>
          <p:cNvSpPr/>
          <p:nvPr/>
        </p:nvSpPr>
        <p:spPr bwMode="auto">
          <a:xfrm>
            <a:off x="1380182" y="4678913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83F1DB5-D50C-4D36-AE31-09FAAB948D8B}"/>
              </a:ext>
            </a:extLst>
          </p:cNvPr>
          <p:cNvSpPr/>
          <p:nvPr/>
        </p:nvSpPr>
        <p:spPr bwMode="auto">
          <a:xfrm>
            <a:off x="1696717" y="4923833"/>
            <a:ext cx="71487" cy="72008"/>
          </a:xfrm>
          <a:prstGeom prst="ellipse">
            <a:avLst/>
          </a:prstGeom>
          <a:solidFill>
            <a:srgbClr val="0070C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C44FACE-5727-4BDC-AC31-15C763F816BE}"/>
              </a:ext>
            </a:extLst>
          </p:cNvPr>
          <p:cNvSpPr/>
          <p:nvPr/>
        </p:nvSpPr>
        <p:spPr bwMode="auto">
          <a:xfrm>
            <a:off x="840261" y="3970603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02FFD39-0910-4815-B220-71C9C22E4D52}"/>
              </a:ext>
            </a:extLst>
          </p:cNvPr>
          <p:cNvSpPr/>
          <p:nvPr/>
        </p:nvSpPr>
        <p:spPr bwMode="auto">
          <a:xfrm>
            <a:off x="1084761" y="4216888"/>
            <a:ext cx="71487" cy="72008"/>
          </a:xfrm>
          <a:prstGeom prst="ellipse">
            <a:avLst/>
          </a:prstGeom>
          <a:solidFill>
            <a:srgbClr val="9900FF"/>
          </a:solidFill>
          <a:ln w="6350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46DFD91-6BB9-4ECA-AB41-19737D0014B7}"/>
              </a:ext>
            </a:extLst>
          </p:cNvPr>
          <p:cNvSpPr/>
          <p:nvPr/>
        </p:nvSpPr>
        <p:spPr bwMode="auto">
          <a:xfrm>
            <a:off x="1373636" y="4432837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FC504A3-9B02-4138-B5B6-0D1994109126}"/>
              </a:ext>
            </a:extLst>
          </p:cNvPr>
          <p:cNvSpPr/>
          <p:nvPr/>
        </p:nvSpPr>
        <p:spPr bwMode="auto">
          <a:xfrm>
            <a:off x="1673649" y="4678913"/>
            <a:ext cx="71487" cy="72008"/>
          </a:xfrm>
          <a:prstGeom prst="ellipse">
            <a:avLst/>
          </a:prstGeom>
          <a:solidFill>
            <a:srgbClr val="9900FF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6C04611-1BB9-4755-AC0F-FCDA6238824E}"/>
              </a:ext>
            </a:extLst>
          </p:cNvPr>
          <p:cNvSpPr/>
          <p:nvPr/>
        </p:nvSpPr>
        <p:spPr bwMode="auto">
          <a:xfrm>
            <a:off x="1984054" y="4937327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E7B579E-513C-45D6-87D9-88F320B4C58D}"/>
              </a:ext>
            </a:extLst>
          </p:cNvPr>
          <p:cNvSpPr/>
          <p:nvPr/>
        </p:nvSpPr>
        <p:spPr bwMode="auto">
          <a:xfrm>
            <a:off x="1984053" y="5188921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44702-F06A-48B8-9B04-144CAA52B621}"/>
              </a:ext>
            </a:extLst>
          </p:cNvPr>
          <p:cNvSpPr/>
          <p:nvPr/>
        </p:nvSpPr>
        <p:spPr bwMode="auto">
          <a:xfrm>
            <a:off x="1094311" y="3984605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87BA8D1-691B-4CEE-8F46-9FE589A1C43D}"/>
              </a:ext>
            </a:extLst>
          </p:cNvPr>
          <p:cNvSpPr/>
          <p:nvPr/>
        </p:nvSpPr>
        <p:spPr bwMode="auto">
          <a:xfrm>
            <a:off x="1409379" y="3984605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96DC078-B26C-474A-8E0C-8E494A011659}"/>
              </a:ext>
            </a:extLst>
          </p:cNvPr>
          <p:cNvSpPr/>
          <p:nvPr/>
        </p:nvSpPr>
        <p:spPr bwMode="auto">
          <a:xfrm>
            <a:off x="1695923" y="3984605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B5FE50D-7FF1-4087-AC01-3CFFC2921FDD}"/>
              </a:ext>
            </a:extLst>
          </p:cNvPr>
          <p:cNvSpPr/>
          <p:nvPr/>
        </p:nvSpPr>
        <p:spPr bwMode="auto">
          <a:xfrm>
            <a:off x="2019796" y="3992320"/>
            <a:ext cx="71487" cy="72008"/>
          </a:xfrm>
          <a:prstGeom prst="ellipse">
            <a:avLst/>
          </a:prstGeom>
          <a:solidFill>
            <a:srgbClr val="C00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659F11DC-0876-4D3F-B6F1-03D478A2A232}"/>
              </a:ext>
            </a:extLst>
          </p:cNvPr>
          <p:cNvSpPr/>
          <p:nvPr/>
        </p:nvSpPr>
        <p:spPr bwMode="auto">
          <a:xfrm>
            <a:off x="1984052" y="4256924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691AAD4-B8E9-46B6-9044-16C18ED36D03}"/>
              </a:ext>
            </a:extLst>
          </p:cNvPr>
          <p:cNvSpPr/>
          <p:nvPr/>
        </p:nvSpPr>
        <p:spPr bwMode="auto">
          <a:xfrm>
            <a:off x="1971354" y="4469238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BF721045-3523-4AB3-A714-98C28CD06733}"/>
              </a:ext>
            </a:extLst>
          </p:cNvPr>
          <p:cNvSpPr/>
          <p:nvPr/>
        </p:nvSpPr>
        <p:spPr bwMode="auto">
          <a:xfrm>
            <a:off x="1983259" y="4699899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31D2687-3732-48CE-BD27-067F43131308}"/>
              </a:ext>
            </a:extLst>
          </p:cNvPr>
          <p:cNvSpPr/>
          <p:nvPr/>
        </p:nvSpPr>
        <p:spPr bwMode="auto">
          <a:xfrm>
            <a:off x="1370558" y="4216888"/>
            <a:ext cx="71487" cy="72008"/>
          </a:xfrm>
          <a:prstGeom prst="ellipse">
            <a:avLst/>
          </a:prstGeom>
          <a:solidFill>
            <a:srgbClr val="0070C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28EEF26-94AF-4E6F-9771-A5C403E8975B}"/>
              </a:ext>
            </a:extLst>
          </p:cNvPr>
          <p:cNvSpPr/>
          <p:nvPr/>
        </p:nvSpPr>
        <p:spPr bwMode="auto">
          <a:xfrm>
            <a:off x="1667299" y="4224952"/>
            <a:ext cx="71487" cy="72008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8093101C-75ED-4AC4-A0DD-00B7298C6E4F}"/>
              </a:ext>
            </a:extLst>
          </p:cNvPr>
          <p:cNvSpPr/>
          <p:nvPr/>
        </p:nvSpPr>
        <p:spPr bwMode="auto">
          <a:xfrm>
            <a:off x="1667299" y="4468841"/>
            <a:ext cx="71487" cy="72008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FE91CE08-3C80-4132-A0D4-EE23D0887D0D}"/>
              </a:ext>
            </a:extLst>
          </p:cNvPr>
          <p:cNvCxnSpPr/>
          <p:nvPr/>
        </p:nvCxnSpPr>
        <p:spPr bwMode="auto">
          <a:xfrm>
            <a:off x="876004" y="760429"/>
            <a:ext cx="85566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3E957F54-E17E-4E2C-8657-5C4FA68B72C4}"/>
              </a:ext>
            </a:extLst>
          </p:cNvPr>
          <p:cNvCxnSpPr>
            <a:endCxn id="57" idx="1"/>
          </p:cNvCxnSpPr>
          <p:nvPr/>
        </p:nvCxnSpPr>
        <p:spPr bwMode="auto">
          <a:xfrm>
            <a:off x="1165798" y="3208701"/>
            <a:ext cx="511970" cy="10267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82791CE-4015-4301-B4A4-B89B8615C5D6}"/>
              </a:ext>
            </a:extLst>
          </p:cNvPr>
          <p:cNvCxnSpPr/>
          <p:nvPr/>
        </p:nvCxnSpPr>
        <p:spPr bwMode="auto">
          <a:xfrm>
            <a:off x="2055541" y="2704645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5D00EDC2-6604-4D3A-B667-205AB44F6B71}"/>
              </a:ext>
            </a:extLst>
          </p:cNvPr>
          <p:cNvCxnSpPr/>
          <p:nvPr/>
        </p:nvCxnSpPr>
        <p:spPr bwMode="auto">
          <a:xfrm>
            <a:off x="3100588" y="2704645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5973337-B960-45A2-98F1-39519F917C9D}"/>
              </a:ext>
            </a:extLst>
          </p:cNvPr>
          <p:cNvCxnSpPr/>
          <p:nvPr/>
        </p:nvCxnSpPr>
        <p:spPr bwMode="auto">
          <a:xfrm>
            <a:off x="2042841" y="3134163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0E78F1C-86BF-44CF-992B-00BBACE475D3}"/>
              </a:ext>
            </a:extLst>
          </p:cNvPr>
          <p:cNvCxnSpPr/>
          <p:nvPr/>
        </p:nvCxnSpPr>
        <p:spPr bwMode="auto">
          <a:xfrm>
            <a:off x="3013188" y="3103951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4F1664B-ED66-4C72-96A2-854AAB8D6749}"/>
              </a:ext>
            </a:extLst>
          </p:cNvPr>
          <p:cNvCxnSpPr/>
          <p:nvPr/>
        </p:nvCxnSpPr>
        <p:spPr bwMode="auto">
          <a:xfrm>
            <a:off x="2092823" y="3568741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BD467F1-6DBA-480D-872A-D68206C10B16}"/>
              </a:ext>
            </a:extLst>
          </p:cNvPr>
          <p:cNvCxnSpPr/>
          <p:nvPr/>
        </p:nvCxnSpPr>
        <p:spPr bwMode="auto">
          <a:xfrm>
            <a:off x="3100588" y="3568741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椭圆 19">
            <a:extLst>
              <a:ext uri="{FF2B5EF4-FFF2-40B4-BE49-F238E27FC236}">
                <a16:creationId xmlns:a16="http://schemas.microsoft.com/office/drawing/2014/main" id="{A96DB840-9382-44D9-8008-E709B582609E}"/>
              </a:ext>
            </a:extLst>
          </p:cNvPr>
          <p:cNvSpPr/>
          <p:nvPr/>
        </p:nvSpPr>
        <p:spPr>
          <a:xfrm>
            <a:off x="7892036" y="2813004"/>
            <a:ext cx="827012" cy="287338"/>
          </a:xfrm>
          <a:prstGeom prst="ellipse">
            <a:avLst/>
          </a:prstGeom>
          <a:noFill/>
          <a:ln w="63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TextBox 2">
            <a:extLst>
              <a:ext uri="{FF2B5EF4-FFF2-40B4-BE49-F238E27FC236}">
                <a16:creationId xmlns:a16="http://schemas.microsoft.com/office/drawing/2014/main" id="{9AA5B0B8-C4B2-428A-B739-D93E0142B4E9}"/>
              </a:ext>
            </a:extLst>
          </p:cNvPr>
          <p:cNvSpPr txBox="1"/>
          <p:nvPr/>
        </p:nvSpPr>
        <p:spPr>
          <a:xfrm>
            <a:off x="131294" y="2427646"/>
            <a:ext cx="104227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5-2=3</a:t>
            </a:r>
            <a:r>
              <a:rPr lang="zh-CN" altLang="en-US" sz="1200" dirty="0"/>
              <a:t>种分解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C1FBD416-34B4-4AA7-8B0D-5FD1C522863B}"/>
              </a:ext>
            </a:extLst>
          </p:cNvPr>
          <p:cNvCxnSpPr/>
          <p:nvPr/>
        </p:nvCxnSpPr>
        <p:spPr bwMode="auto">
          <a:xfrm>
            <a:off x="3242558" y="4203874"/>
            <a:ext cx="33496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B027D932-0517-4853-9ABF-32DB9AE2BB57}"/>
              </a:ext>
            </a:extLst>
          </p:cNvPr>
          <p:cNvCxnSpPr/>
          <p:nvPr/>
        </p:nvCxnSpPr>
        <p:spPr bwMode="auto">
          <a:xfrm flipH="1">
            <a:off x="3269161" y="4203874"/>
            <a:ext cx="118714" cy="661011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71" name="TextBox 13">
            <a:extLst>
              <a:ext uri="{FF2B5EF4-FFF2-40B4-BE49-F238E27FC236}">
                <a16:creationId xmlns:a16="http://schemas.microsoft.com/office/drawing/2014/main" id="{37095D23-9990-4D85-80EB-BE3DFC00F4F4}"/>
              </a:ext>
            </a:extLst>
          </p:cNvPr>
          <p:cNvSpPr txBox="1"/>
          <p:nvPr/>
        </p:nvSpPr>
        <p:spPr>
          <a:xfrm>
            <a:off x="2953143" y="4857741"/>
            <a:ext cx="1301959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A[1,2]: 30</a:t>
            </a:r>
            <a:r>
              <a:rPr lang="zh-CN" altLang="en-US" sz="1200" dirty="0"/>
              <a:t>*</a:t>
            </a:r>
            <a:r>
              <a:rPr lang="en-US" altLang="zh-CN" sz="1200" dirty="0"/>
              <a:t>35</a:t>
            </a:r>
            <a:r>
              <a:rPr lang="zh-CN" altLang="en-US" sz="1200" dirty="0"/>
              <a:t>*</a:t>
            </a:r>
            <a:r>
              <a:rPr lang="en-US" altLang="zh-CN" sz="1200" dirty="0"/>
              <a:t>15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584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A7EE9-DA3C-4233-91A5-ED03E75B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算法复杂性分析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94DCA-C3B4-4317-8548-C38F83933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算法的计算时间上界为</a:t>
            </a:r>
            <a:r>
              <a:rPr lang="en-US" altLang="zh-CN" dirty="0"/>
              <a:t>O(n</a:t>
            </a:r>
            <a:r>
              <a:rPr lang="en-US" altLang="zh-CN" baseline="30000" dirty="0"/>
              <a:t>3</a:t>
            </a:r>
            <a:r>
              <a:rPr lang="en-US" altLang="zh-CN" dirty="0"/>
              <a:t>)</a:t>
            </a:r>
            <a:endParaRPr lang="en-US" altLang="zh-CN" sz="2400" dirty="0"/>
          </a:p>
          <a:p>
            <a:pPr lvl="1"/>
            <a:r>
              <a:rPr lang="zh-CN" altLang="en-US" dirty="0"/>
              <a:t>算法</a:t>
            </a:r>
            <a:r>
              <a:rPr lang="en-US" altLang="zh-CN" b="1" dirty="0" err="1"/>
              <a:t>matrixChain</a:t>
            </a:r>
            <a:r>
              <a:rPr lang="zh-CN" altLang="en-US" dirty="0"/>
              <a:t>的主要计算量取决于算法中对</a:t>
            </a:r>
            <a:r>
              <a:rPr lang="en-US" altLang="zh-CN" dirty="0"/>
              <a:t>r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重循环</a:t>
            </a:r>
            <a:endParaRPr lang="en-US" altLang="zh-CN" dirty="0"/>
          </a:p>
          <a:p>
            <a:pPr lvl="1"/>
            <a:r>
              <a:rPr lang="zh-CN" altLang="en-US" dirty="0"/>
              <a:t>循环体内的计算量为</a:t>
            </a:r>
            <a:r>
              <a:rPr lang="en-US" altLang="zh-CN" dirty="0"/>
              <a:t>O(1)</a:t>
            </a:r>
            <a:r>
              <a:rPr lang="zh-CN" altLang="en-US" dirty="0"/>
              <a:t>，而</a:t>
            </a:r>
            <a:r>
              <a:rPr lang="en-US" altLang="zh-CN" dirty="0"/>
              <a:t>3</a:t>
            </a:r>
            <a:r>
              <a:rPr lang="zh-CN" altLang="en-US" dirty="0"/>
              <a:t>重循环</a:t>
            </a:r>
            <a:r>
              <a:rPr lang="en-US" altLang="zh-CN" dirty="0"/>
              <a:t>(r, </a:t>
            </a:r>
            <a:r>
              <a:rPr lang="en-US" altLang="zh-CN" dirty="0" err="1"/>
              <a:t>i</a:t>
            </a:r>
            <a:r>
              <a:rPr lang="en-US" altLang="zh-CN" dirty="0"/>
              <a:t>, k)</a:t>
            </a:r>
            <a:r>
              <a:rPr lang="zh-CN" altLang="en-US" dirty="0"/>
              <a:t>的总次数为</a:t>
            </a:r>
            <a:r>
              <a:rPr lang="en-US" altLang="zh-CN" dirty="0"/>
              <a:t>O(n</a:t>
            </a:r>
            <a:r>
              <a:rPr lang="en-US" altLang="zh-CN" baseline="30000" dirty="0"/>
              <a:t>3</a:t>
            </a:r>
            <a:r>
              <a:rPr lang="en-US" altLang="zh-CN" dirty="0"/>
              <a:t>)</a:t>
            </a:r>
          </a:p>
          <a:p>
            <a:pPr lvl="0" eaLnBrk="1" hangingPunct="1"/>
            <a:endParaRPr lang="en-US" altLang="zh-CN" sz="2400" dirty="0"/>
          </a:p>
          <a:p>
            <a:pPr lvl="0" eaLnBrk="1" hangingPunct="1"/>
            <a:r>
              <a:rPr lang="zh-CN" altLang="en-US" sz="2400" dirty="0"/>
              <a:t>算法所占用的空间</a:t>
            </a:r>
            <a:endParaRPr lang="en-US" altLang="zh-CN" sz="2400" dirty="0"/>
          </a:p>
          <a:p>
            <a:pPr lvl="1"/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01173-D358-47AF-BA35-2221BE98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A3AAE-D453-42F2-8B63-3B648040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1D7FC-82AD-43B5-AB17-B631413A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92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BAC35-29B0-4CA3-AF8D-0D682640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矩阵连乘问题求解要素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3E847-BD1A-4012-9383-68021E2C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65B6B-4B4F-4438-8ED0-16BDB62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49B9F1-9CDF-4F37-B4BC-47BCC882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54FB4AB-73B9-4EBF-8C3F-06BA77368587}"/>
              </a:ext>
            </a:extLst>
          </p:cNvPr>
          <p:cNvSpPr txBox="1">
            <a:spLocks/>
          </p:cNvSpPr>
          <p:nvPr/>
        </p:nvSpPr>
        <p:spPr>
          <a:xfrm>
            <a:off x="138896" y="842058"/>
            <a:ext cx="8435975" cy="453072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原问题</a:t>
            </a:r>
            <a:r>
              <a:rPr lang="en-US" altLang="zh-CN" dirty="0"/>
              <a:t>/</a:t>
            </a:r>
            <a:r>
              <a:rPr lang="zh-CN" altLang="en-US" dirty="0"/>
              <a:t>子问题形式化表述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2.  </a:t>
            </a:r>
            <a:r>
              <a:rPr lang="zh-CN" altLang="en-US" dirty="0"/>
              <a:t>（定量）最优化目标</a:t>
            </a:r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原问题</a:t>
            </a:r>
            <a:r>
              <a:rPr lang="en-US" altLang="zh-CN" dirty="0"/>
              <a:t>/</a:t>
            </a:r>
            <a:r>
              <a:rPr lang="zh-CN" altLang="en-US" dirty="0"/>
              <a:t>子问题最优解递归表达式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子问题解合并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FF0000"/>
                </a:solidFill>
              </a:rPr>
              <a:t>原问题解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         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5B80E09-C463-4599-BDD8-DD3CC35B60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565093"/>
              </p:ext>
            </p:extLst>
          </p:nvPr>
        </p:nvGraphicFramePr>
        <p:xfrm>
          <a:off x="1301368" y="1570295"/>
          <a:ext cx="446563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4" r:id="rId3" imgW="2349500" imgH="241300" progId="Equation.DSMT4">
                  <p:embed/>
                </p:oleObj>
              </mc:Choice>
              <mc:Fallback>
                <p:oleObj r:id="rId3" imgW="2349500" imgH="241300" progId="Equation.DSMT4">
                  <p:embed/>
                  <p:pic>
                    <p:nvPicPr>
                      <p:cNvPr id="29701" name="Object 4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1301368" y="1570295"/>
                        <a:ext cx="4465638" cy="4587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5EB289B9-645E-4D0B-87A6-E34D745C2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13837"/>
              </p:ext>
            </p:extLst>
          </p:nvPr>
        </p:nvGraphicFramePr>
        <p:xfrm>
          <a:off x="2208836" y="3092906"/>
          <a:ext cx="43195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5" r:id="rId5" imgW="1866265" imgH="215900" progId="Equation.DSMT4">
                  <p:embed/>
                </p:oleObj>
              </mc:Choice>
              <mc:Fallback>
                <p:oleObj r:id="rId5" imgW="1866265" imgH="215900" progId="Equation.DSMT4">
                  <p:embed/>
                  <p:pic>
                    <p:nvPicPr>
                      <p:cNvPr id="29702" name="Object 6"/>
                      <p:cNvPicPr/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>
                      <a:xfrm>
                        <a:off x="2208836" y="3092906"/>
                        <a:ext cx="4319588" cy="50006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961DE17E-E4C5-45FA-A2D8-B58721609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40772"/>
              </p:ext>
            </p:extLst>
          </p:nvPr>
        </p:nvGraphicFramePr>
        <p:xfrm>
          <a:off x="1095866" y="4416334"/>
          <a:ext cx="685800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6" r:id="rId7" imgW="3200400" imgH="533400" progId="Equation.DSMT4">
                  <p:embed/>
                </p:oleObj>
              </mc:Choice>
              <mc:Fallback>
                <p:oleObj r:id="rId7" imgW="3200400" imgH="533400" progId="Equation.DSMT4">
                  <p:embed/>
                  <p:pic>
                    <p:nvPicPr>
                      <p:cNvPr id="29703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5866" y="4416334"/>
                        <a:ext cx="6858000" cy="1144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95E9BBD8-AF25-419F-B11A-5F841CC56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56316"/>
              </p:ext>
            </p:extLst>
          </p:nvPr>
        </p:nvGraphicFramePr>
        <p:xfrm>
          <a:off x="2579384" y="5696365"/>
          <a:ext cx="38909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7" r:id="rId9" imgW="1638300" imgH="241300" progId="Equation.DSMT4">
                  <p:embed/>
                </p:oleObj>
              </mc:Choice>
              <mc:Fallback>
                <p:oleObj r:id="rId9" imgW="1638300" imgH="241300" progId="Equation.DSMT4">
                  <p:embed/>
                  <p:pic>
                    <p:nvPicPr>
                      <p:cNvPr id="29704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9384" y="5696365"/>
                        <a:ext cx="3890963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0">
            <a:extLst>
              <a:ext uri="{FF2B5EF4-FFF2-40B4-BE49-F238E27FC236}">
                <a16:creationId xmlns:a16="http://schemas.microsoft.com/office/drawing/2014/main" id="{42BFA51D-AAAE-4965-9782-78C9BC7E9DF7}"/>
              </a:ext>
            </a:extLst>
          </p:cNvPr>
          <p:cNvSpPr txBox="1"/>
          <p:nvPr/>
        </p:nvSpPr>
        <p:spPr>
          <a:xfrm>
            <a:off x="949124" y="3107420"/>
            <a:ext cx="13002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8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]=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30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63D7F-881D-4908-B650-16B990D2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矩阵连乘问题求解要素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03672-A8A8-45DF-ACAE-65EB4568E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400" dirty="0"/>
              <a:t>问题归结</a:t>
            </a:r>
            <a:endParaRPr lang="en-US" altLang="zh-CN" sz="2400" dirty="0"/>
          </a:p>
          <a:p>
            <a:pPr lvl="1"/>
            <a:r>
              <a:rPr lang="zh-CN" altLang="en-US" dirty="0"/>
              <a:t>原问题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子问题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问题规模更小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en-US" altLang="zh-CN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r>
              <a:rPr lang="zh-CN" altLang="en-US" sz="2400" dirty="0"/>
              <a:t>       </a:t>
            </a:r>
          </a:p>
          <a:p>
            <a:pPr eaLnBrk="1" hangingPunct="1">
              <a:buNone/>
            </a:pPr>
            <a:r>
              <a:rPr lang="zh-CN" altLang="en-US" sz="2400" dirty="0"/>
              <a:t>     </a:t>
            </a:r>
          </a:p>
          <a:p>
            <a:pPr eaLnBrk="1" hangingPunct="1"/>
            <a:r>
              <a:rPr lang="zh-CN" altLang="en-US" sz="2400" dirty="0"/>
              <a:t>求解过程</a:t>
            </a:r>
            <a:endParaRPr lang="en-US" altLang="zh-CN" dirty="0"/>
          </a:p>
          <a:p>
            <a:pPr lvl="1"/>
            <a:r>
              <a:rPr lang="zh-CN" altLang="en-US" dirty="0"/>
              <a:t>自下而上，逐步合并子问题解，得到规模更大子问题</a:t>
            </a:r>
            <a:r>
              <a:rPr lang="en-US" altLang="zh-CN" dirty="0"/>
              <a:t>/</a:t>
            </a:r>
            <a:r>
              <a:rPr lang="zh-CN" altLang="en-US" dirty="0"/>
              <a:t>原问题的解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8C7FC-1CEB-4949-9A07-433D5D0C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7A9BFB-16C1-47DE-ABB8-A544EB0C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489123-D015-4180-95CD-9A444668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A25E47-D079-4572-8474-935861855293}"/>
              </a:ext>
            </a:extLst>
          </p:cNvPr>
          <p:cNvSpPr txBox="1"/>
          <p:nvPr/>
        </p:nvSpPr>
        <p:spPr>
          <a:xfrm>
            <a:off x="3089275" y="1800366"/>
            <a:ext cx="3997325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原问题</a:t>
            </a:r>
            <a:r>
              <a:rPr lang="en-US" altLang="zh-CN" sz="2400" dirty="0">
                <a:ea typeface="微软雅黑 Light" panose="020B0502040204020203" pitchFamily="34" charset="-122"/>
              </a:rPr>
              <a:t>: A(i: j), </a:t>
            </a:r>
            <a:r>
              <a:rPr lang="zh-CN" altLang="en-US" sz="2400" dirty="0">
                <a:ea typeface="微软雅黑 Light" panose="020B0502040204020203" pitchFamily="34" charset="-122"/>
              </a:rPr>
              <a:t>最优解</a:t>
            </a:r>
            <a:r>
              <a:rPr lang="en-US" altLang="zh-CN" sz="2400" dirty="0">
                <a:ea typeface="微软雅黑 Light" panose="020B0502040204020203" pitchFamily="34" charset="-122"/>
              </a:rPr>
              <a:t>: m(i: j)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19DAFF2-44D4-494C-9EAB-5597635F6D3C}"/>
              </a:ext>
            </a:extLst>
          </p:cNvPr>
          <p:cNvSpPr txBox="1"/>
          <p:nvPr/>
        </p:nvSpPr>
        <p:spPr>
          <a:xfrm>
            <a:off x="1073150" y="3313253"/>
            <a:ext cx="1709122" cy="461665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A(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i:k</a:t>
            </a:r>
            <a:r>
              <a:rPr lang="en-US" altLang="zh-CN" sz="2400" dirty="0">
                <a:ea typeface="微软雅黑 Light" panose="020B0502040204020203" pitchFamily="34" charset="-122"/>
              </a:rPr>
              <a:t>), m(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i:k</a:t>
            </a:r>
            <a:r>
              <a:rPr lang="en-US" altLang="zh-CN" sz="2400" dirty="0"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D4D7E659-39FF-4378-A8B4-DC725CD9538B}"/>
              </a:ext>
            </a:extLst>
          </p:cNvPr>
          <p:cNvSpPr/>
          <p:nvPr/>
        </p:nvSpPr>
        <p:spPr>
          <a:xfrm flipH="1">
            <a:off x="2657475" y="2233753"/>
            <a:ext cx="1295400" cy="107950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BF1DE8BC-3462-46EE-9A19-9FC042943FB6}"/>
              </a:ext>
            </a:extLst>
          </p:cNvPr>
          <p:cNvSpPr/>
          <p:nvPr/>
        </p:nvSpPr>
        <p:spPr>
          <a:xfrm>
            <a:off x="6113462" y="2305191"/>
            <a:ext cx="863600" cy="10080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90CDBF0-47EF-4086-AE40-1698B6BFC7BF}"/>
              </a:ext>
            </a:extLst>
          </p:cNvPr>
          <p:cNvSpPr txBox="1"/>
          <p:nvPr/>
        </p:nvSpPr>
        <p:spPr>
          <a:xfrm>
            <a:off x="5969000" y="3313253"/>
            <a:ext cx="2334293" cy="461665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A(k+1:j), m(k+1:j)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12" name="Object 18">
            <a:extLst>
              <a:ext uri="{FF2B5EF4-FFF2-40B4-BE49-F238E27FC236}">
                <a16:creationId xmlns:a16="http://schemas.microsoft.com/office/drawing/2014/main" id="{1AC821FA-1200-4DD6-890B-D1EF1807F2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141827"/>
              </p:ext>
            </p:extLst>
          </p:nvPr>
        </p:nvGraphicFramePr>
        <p:xfrm>
          <a:off x="2187615" y="3982556"/>
          <a:ext cx="5492188" cy="80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r:id="rId3" imgW="1638300" imgH="241300" progId="Equation.DSMT4">
                  <p:embed/>
                </p:oleObj>
              </mc:Choice>
              <mc:Fallback>
                <p:oleObj r:id="rId3" imgW="1638300" imgH="241300" progId="Equation.DSMT4">
                  <p:embed/>
                  <p:pic>
                    <p:nvPicPr>
                      <p:cNvPr id="30729" name="Object 18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2187615" y="3982556"/>
                        <a:ext cx="5492188" cy="8095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699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31AE2-E8FD-4D2E-8344-CE932E46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panose="020B0604020202020204" pitchFamily="34" charset="0"/>
              </a:rPr>
              <a:t>状态及状态方程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FD861-EFCE-4397-887A-18BAC5DE1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400" dirty="0"/>
              <a:t>1. </a:t>
            </a:r>
            <a:r>
              <a:rPr lang="zh-CN" altLang="en-US" sz="2400" dirty="0"/>
              <a:t>状态</a:t>
            </a:r>
            <a:endParaRPr lang="en-US" altLang="zh-CN" sz="2400" dirty="0"/>
          </a:p>
          <a:p>
            <a:pPr lvl="1"/>
            <a:r>
              <a:rPr lang="zh-CN" altLang="en-US" dirty="0"/>
              <a:t>自下而上求解过程中的不同阶段、步骤，状态</a:t>
            </a:r>
            <a:r>
              <a:rPr lang="en-US" altLang="zh-CN" dirty="0"/>
              <a:t>A[</a:t>
            </a:r>
            <a:r>
              <a:rPr lang="en-US" altLang="zh-CN" dirty="0" err="1"/>
              <a:t>i,j</a:t>
            </a:r>
            <a:r>
              <a:rPr lang="en-US" altLang="zh-CN" dirty="0"/>
              <a:t>]</a:t>
            </a:r>
            <a:r>
              <a:rPr lang="zh-CN" altLang="en-US" dirty="0"/>
              <a:t>代表规模为</a:t>
            </a:r>
            <a:r>
              <a:rPr lang="en-US" altLang="zh-CN" dirty="0"/>
              <a:t>(j-i+1)</a:t>
            </a:r>
            <a:r>
              <a:rPr lang="zh-CN" altLang="en-US" dirty="0"/>
              <a:t>的子问题已经解决，得到其最优解</a:t>
            </a:r>
            <a:r>
              <a:rPr lang="en-US" altLang="zh-CN" dirty="0"/>
              <a:t>m[</a:t>
            </a:r>
            <a:r>
              <a:rPr lang="en-US" altLang="zh-CN" dirty="0" err="1"/>
              <a:t>i</a:t>
            </a:r>
            <a:r>
              <a:rPr lang="en-US" altLang="zh-CN" dirty="0"/>
              <a:t>: j]</a:t>
            </a:r>
          </a:p>
          <a:p>
            <a:pPr marL="268287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初始状态：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: </a:t>
            </a:r>
            <a:r>
              <a:rPr lang="en-US" altLang="zh-CN" dirty="0" err="1"/>
              <a:t>i</a:t>
            </a:r>
            <a:r>
              <a:rPr lang="en-US" altLang="zh-CN" dirty="0"/>
              <a:t>], 1≤i ≤ n</a:t>
            </a:r>
            <a:r>
              <a:rPr lang="zh-CN" altLang="en-US" dirty="0"/>
              <a:t>，规模为</a:t>
            </a:r>
            <a:r>
              <a:rPr lang="en-US" altLang="zh-CN" dirty="0"/>
              <a:t>1</a:t>
            </a:r>
            <a:r>
              <a:rPr lang="zh-CN" altLang="en-US" dirty="0"/>
              <a:t>的子问题</a:t>
            </a:r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    </a:t>
            </a:r>
            <a:r>
              <a:rPr lang="zh-CN" altLang="en-US" sz="2400" dirty="0"/>
              <a:t>中间状态：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: j], 1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&lt;j ≤ n, </a:t>
            </a:r>
            <a:r>
              <a:rPr lang="zh-CN" altLang="en-US" sz="2400" dirty="0"/>
              <a:t>规模为</a:t>
            </a:r>
            <a:r>
              <a:rPr lang="en-US" altLang="zh-CN" sz="2400" dirty="0"/>
              <a:t>j-i+1&lt;n</a:t>
            </a:r>
            <a:r>
              <a:rPr lang="zh-CN" altLang="en-US" sz="2400" dirty="0"/>
              <a:t>的子问题</a:t>
            </a:r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        </a:t>
            </a:r>
            <a:r>
              <a:rPr lang="zh-CN" altLang="en-US" sz="2400" dirty="0"/>
              <a:t>目标状态：</a:t>
            </a:r>
            <a:r>
              <a:rPr lang="en-US" altLang="zh-CN" sz="2400" dirty="0"/>
              <a:t> A[1: n]</a:t>
            </a:r>
            <a:r>
              <a:rPr lang="zh-CN" altLang="en-US" sz="2400" dirty="0"/>
              <a:t>，规模为</a:t>
            </a:r>
            <a:r>
              <a:rPr lang="en-US" altLang="zh-CN" sz="2400" dirty="0"/>
              <a:t>n</a:t>
            </a:r>
            <a:r>
              <a:rPr lang="zh-CN" altLang="en-US" sz="2400" dirty="0"/>
              <a:t>的原问题</a:t>
            </a: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/>
              <a:t>2. </a:t>
            </a:r>
            <a:r>
              <a:rPr lang="zh-CN" altLang="en-US" sz="2400" dirty="0"/>
              <a:t>状态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: j]</a:t>
            </a:r>
            <a:r>
              <a:rPr lang="zh-CN" altLang="en-US" sz="2400" dirty="0"/>
              <a:t>的优化目标</a:t>
            </a:r>
            <a:endParaRPr lang="en-US" altLang="zh-CN" dirty="0"/>
          </a:p>
          <a:p>
            <a:pPr lvl="1"/>
            <a:r>
              <a:rPr lang="zh-CN" altLang="en-US" dirty="0"/>
              <a:t>该状态对应的子问题的最优化目标</a:t>
            </a:r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sz="2400" dirty="0"/>
              <a:t>   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14D1F-68C0-4066-9BE1-6206B443D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4388A-29AD-4B0A-AE95-63151A50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F7B02-640B-4F66-BEB0-64A42729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BE77EE5-2264-4AC2-BBCC-0FE701EB9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980716"/>
              </p:ext>
            </p:extLst>
          </p:nvPr>
        </p:nvGraphicFramePr>
        <p:xfrm>
          <a:off x="2354756" y="5486607"/>
          <a:ext cx="3779912" cy="50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2" r:id="rId3" imgW="1866265" imgH="215900" progId="Equation.DSMT4">
                  <p:embed/>
                </p:oleObj>
              </mc:Choice>
              <mc:Fallback>
                <p:oleObj r:id="rId3" imgW="1866265" imgH="215900" progId="Equation.DSMT4">
                  <p:embed/>
                  <p:pic>
                    <p:nvPicPr>
                      <p:cNvPr id="29702" name="Object 6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2354756" y="5486607"/>
                        <a:ext cx="3779912" cy="50570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B16C6431-E3FA-4BD4-B5C8-0075F06A8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459308"/>
              </p:ext>
            </p:extLst>
          </p:nvPr>
        </p:nvGraphicFramePr>
        <p:xfrm>
          <a:off x="5230364" y="2149646"/>
          <a:ext cx="3851920" cy="429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3" r:id="rId5" imgW="2349500" imgH="241300" progId="Equation.DSMT4">
                  <p:embed/>
                </p:oleObj>
              </mc:Choice>
              <mc:Fallback>
                <p:oleObj r:id="rId5" imgW="2349500" imgH="241300" progId="Equation.DSMT4">
                  <p:embed/>
                  <p:pic>
                    <p:nvPicPr>
                      <p:cNvPr id="29701" name="Object 4"/>
                      <p:cNvPicPr/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>
                      <a:xfrm>
                        <a:off x="5230364" y="2149646"/>
                        <a:ext cx="3851920" cy="4291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0104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F75AB-0E52-4E70-8417-714C5D72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panose="020B0604020202020204" pitchFamily="34" charset="0"/>
              </a:rPr>
              <a:t>状态及状态方程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477CA-5310-42E6-8B5D-2F224803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状态方程</a:t>
            </a:r>
            <a:endParaRPr lang="en-US" altLang="zh-CN" dirty="0"/>
          </a:p>
          <a:p>
            <a:pPr lvl="1"/>
            <a:r>
              <a:rPr lang="zh-CN" altLang="en-US" dirty="0"/>
              <a:t>子问题状态向规模更大的子问题</a:t>
            </a:r>
            <a:r>
              <a:rPr lang="en-US" altLang="zh-CN" dirty="0"/>
              <a:t>/</a:t>
            </a:r>
            <a:r>
              <a:rPr lang="zh-CN" altLang="en-US" dirty="0"/>
              <a:t>原问题的转换</a:t>
            </a:r>
            <a:endParaRPr lang="en-US" altLang="zh-CN" dirty="0"/>
          </a:p>
          <a:p>
            <a:pPr lvl="1"/>
            <a:r>
              <a:rPr lang="zh-CN" altLang="en-US" dirty="0"/>
              <a:t>本质</a:t>
            </a:r>
            <a:r>
              <a:rPr lang="en-US" altLang="zh-CN" dirty="0"/>
              <a:t>: </a:t>
            </a:r>
            <a:r>
              <a:rPr lang="zh-CN" altLang="en-US" dirty="0"/>
              <a:t>根据子问题的最优解，利用状态转换方程，通过对</a:t>
            </a:r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    (1) </a:t>
            </a:r>
            <a:r>
              <a:rPr lang="zh-CN" altLang="en-US" u="sng" dirty="0">
                <a:solidFill>
                  <a:srgbClr val="C00000"/>
                </a:solidFill>
              </a:rPr>
              <a:t>规模为</a:t>
            </a:r>
            <a:r>
              <a:rPr lang="en-US" altLang="zh-CN" u="sng" dirty="0">
                <a:solidFill>
                  <a:srgbClr val="C00000"/>
                </a:solidFill>
              </a:rPr>
              <a:t>(k-i+1)</a:t>
            </a:r>
            <a:r>
              <a:rPr lang="zh-CN" altLang="en-US" u="sng" dirty="0">
                <a:solidFill>
                  <a:srgbClr val="C00000"/>
                </a:solidFill>
              </a:rPr>
              <a:t>子问题</a:t>
            </a:r>
            <a:r>
              <a:rPr lang="en-US" altLang="zh-CN" u="sng" dirty="0">
                <a:solidFill>
                  <a:srgbClr val="C00000"/>
                </a:solidFill>
              </a:rPr>
              <a:t>A[</a:t>
            </a:r>
            <a:r>
              <a:rPr lang="en-US" altLang="zh-CN" u="sng" dirty="0" err="1">
                <a:solidFill>
                  <a:srgbClr val="C00000"/>
                </a:solidFill>
              </a:rPr>
              <a:t>i,k</a:t>
            </a:r>
            <a:r>
              <a:rPr lang="en-US" altLang="zh-CN" u="sng" dirty="0">
                <a:solidFill>
                  <a:srgbClr val="C00000"/>
                </a:solidFill>
              </a:rPr>
              <a:t>]</a:t>
            </a:r>
            <a:r>
              <a:rPr lang="zh-CN" altLang="en-US" u="sng" dirty="0">
                <a:solidFill>
                  <a:srgbClr val="C00000"/>
                </a:solidFill>
              </a:rPr>
              <a:t>的解</a:t>
            </a:r>
            <a:r>
              <a:rPr lang="en-US" altLang="zh-CN" u="sng" dirty="0">
                <a:solidFill>
                  <a:srgbClr val="C00000"/>
                </a:solidFill>
              </a:rPr>
              <a:t>m[</a:t>
            </a:r>
            <a:r>
              <a:rPr lang="en-US" altLang="zh-CN" u="sng" dirty="0" err="1">
                <a:solidFill>
                  <a:srgbClr val="C00000"/>
                </a:solidFill>
              </a:rPr>
              <a:t>i,k</a:t>
            </a:r>
            <a:r>
              <a:rPr lang="en-US" altLang="zh-CN" u="sng" dirty="0">
                <a:solidFill>
                  <a:srgbClr val="C00000"/>
                </a:solidFill>
              </a:rPr>
              <a:t>]</a:t>
            </a:r>
          </a:p>
          <a:p>
            <a:pPr marL="0" indent="0" eaLnBrk="1" hangingPunct="1">
              <a:buNone/>
            </a:pPr>
            <a:r>
              <a:rPr lang="en-US" altLang="zh-CN" dirty="0"/>
              <a:t>        (2) </a:t>
            </a:r>
            <a:r>
              <a:rPr lang="zh-CN" altLang="en-US" u="sng" dirty="0">
                <a:solidFill>
                  <a:srgbClr val="7F18B8"/>
                </a:solidFill>
              </a:rPr>
              <a:t>规模为</a:t>
            </a:r>
            <a:r>
              <a:rPr lang="en-US" altLang="zh-CN" u="sng" dirty="0">
                <a:solidFill>
                  <a:srgbClr val="7F18B8"/>
                </a:solidFill>
              </a:rPr>
              <a:t>(j-k)</a:t>
            </a:r>
            <a:r>
              <a:rPr lang="zh-CN" altLang="en-US" u="sng" dirty="0">
                <a:solidFill>
                  <a:srgbClr val="7F18B8"/>
                </a:solidFill>
              </a:rPr>
              <a:t>的子问题</a:t>
            </a:r>
            <a:r>
              <a:rPr lang="en-US" altLang="zh-CN" u="sng" dirty="0">
                <a:solidFill>
                  <a:srgbClr val="7F18B8"/>
                </a:solidFill>
              </a:rPr>
              <a:t>A[k+1,j]</a:t>
            </a:r>
            <a:r>
              <a:rPr lang="zh-CN" altLang="en-US" u="sng" dirty="0">
                <a:solidFill>
                  <a:srgbClr val="7F18B8"/>
                </a:solidFill>
              </a:rPr>
              <a:t>的解</a:t>
            </a:r>
            <a:r>
              <a:rPr lang="en-US" altLang="zh-CN" u="sng" dirty="0">
                <a:solidFill>
                  <a:srgbClr val="7F18B8"/>
                </a:solidFill>
              </a:rPr>
              <a:t>m[k+1,j]</a:t>
            </a:r>
          </a:p>
          <a:p>
            <a:pPr marL="268287" lvl="1" indent="0">
              <a:buNone/>
            </a:pPr>
            <a:r>
              <a:rPr lang="zh-CN" altLang="en-US" dirty="0"/>
              <a:t>      ，进行合并，得到规模更大子问题</a:t>
            </a:r>
            <a:r>
              <a:rPr lang="en-US" altLang="zh-CN" dirty="0"/>
              <a:t>A[</a:t>
            </a:r>
            <a:r>
              <a:rPr lang="en-US" altLang="zh-CN" dirty="0" err="1"/>
              <a:t>i,j</a:t>
            </a:r>
            <a:r>
              <a:rPr lang="en-US" altLang="zh-CN" dirty="0"/>
              <a:t>]</a:t>
            </a:r>
            <a:r>
              <a:rPr lang="zh-CN" altLang="en-US" dirty="0"/>
              <a:t>或原问题</a:t>
            </a:r>
            <a:r>
              <a:rPr lang="en-US" altLang="zh-CN" dirty="0"/>
              <a:t>A[1,n](</a:t>
            </a:r>
            <a:r>
              <a:rPr lang="en-US" altLang="zh-CN" dirty="0" err="1"/>
              <a:t>i</a:t>
            </a:r>
            <a:r>
              <a:rPr lang="en-US" altLang="zh-CN" dirty="0"/>
              <a:t>=1, j=n)</a:t>
            </a:r>
            <a:r>
              <a:rPr lang="zh-CN" altLang="en-US" dirty="0"/>
              <a:t>的解</a:t>
            </a:r>
            <a:r>
              <a:rPr lang="en-US" altLang="zh-CN" dirty="0"/>
              <a:t>m[</a:t>
            </a:r>
            <a:r>
              <a:rPr lang="en-US" altLang="zh-CN" dirty="0" err="1"/>
              <a:t>i,j</a:t>
            </a:r>
            <a:r>
              <a:rPr lang="en-US" altLang="zh-CN" dirty="0"/>
              <a:t>],  j-i+1&gt;k-i+1, j-i+1&gt;j-k</a:t>
            </a:r>
          </a:p>
          <a:p>
            <a:pPr marL="0" indent="0" eaLnBrk="1" hangingPunct="1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195DF-A9C2-49AC-A4C7-F78D0A737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84BBDD-0A3A-43B9-81FD-5BFA28AB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295C4A-769E-4E6A-A34B-0196E031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18996E1A-2A97-4D41-A821-499BB0B9CC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910227"/>
              </p:ext>
            </p:extLst>
          </p:nvPr>
        </p:nvGraphicFramePr>
        <p:xfrm>
          <a:off x="978722" y="4196797"/>
          <a:ext cx="685800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6" r:id="rId3" imgW="3200400" imgH="533400" progId="Equation.DSMT4">
                  <p:embed/>
                </p:oleObj>
              </mc:Choice>
              <mc:Fallback>
                <p:oleObj r:id="rId3" imgW="3200400" imgH="533400" progId="Equation.DSMT4">
                  <p:embed/>
                  <p:pic>
                    <p:nvPicPr>
                      <p:cNvPr id="29703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722" y="4196797"/>
                        <a:ext cx="6858000" cy="1144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>
            <a:extLst>
              <a:ext uri="{FF2B5EF4-FFF2-40B4-BE49-F238E27FC236}">
                <a16:creationId xmlns:a16="http://schemas.microsoft.com/office/drawing/2014/main" id="{500DBA1D-CE14-45BA-9120-764C63DE61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028772"/>
              </p:ext>
            </p:extLst>
          </p:nvPr>
        </p:nvGraphicFramePr>
        <p:xfrm>
          <a:off x="2317267" y="5673142"/>
          <a:ext cx="38909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7" r:id="rId5" imgW="1638300" imgH="241300" progId="Equation.DSMT4">
                  <p:embed/>
                </p:oleObj>
              </mc:Choice>
              <mc:Fallback>
                <p:oleObj r:id="rId5" imgW="1638300" imgH="241300" progId="Equation.DSMT4">
                  <p:embed/>
                  <p:pic>
                    <p:nvPicPr>
                      <p:cNvPr id="29704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7267" y="5673142"/>
                        <a:ext cx="3890963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10">
            <a:extLst>
              <a:ext uri="{FF2B5EF4-FFF2-40B4-BE49-F238E27FC236}">
                <a16:creationId xmlns:a16="http://schemas.microsoft.com/office/drawing/2014/main" id="{8C328160-8413-4D17-BE0D-E9630EBFC5DC}"/>
              </a:ext>
            </a:extLst>
          </p:cNvPr>
          <p:cNvSpPr/>
          <p:nvPr/>
        </p:nvSpPr>
        <p:spPr>
          <a:xfrm>
            <a:off x="4081806" y="5495828"/>
            <a:ext cx="4714" cy="312102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CEE5313-3A7F-4B84-9E2B-ED7DE5941E37}"/>
              </a:ext>
            </a:extLst>
          </p:cNvPr>
          <p:cNvCxnSpPr>
            <a:cxnSpLocks/>
          </p:cNvCxnSpPr>
          <p:nvPr/>
        </p:nvCxnSpPr>
        <p:spPr bwMode="auto">
          <a:xfrm>
            <a:off x="2845920" y="2555390"/>
            <a:ext cx="297919" cy="22970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E2CF888-C5C5-4A7E-B369-531C85C74790}"/>
              </a:ext>
            </a:extLst>
          </p:cNvPr>
          <p:cNvCxnSpPr>
            <a:cxnSpLocks/>
          </p:cNvCxnSpPr>
          <p:nvPr/>
        </p:nvCxnSpPr>
        <p:spPr bwMode="auto">
          <a:xfrm>
            <a:off x="4262748" y="3073078"/>
            <a:ext cx="0" cy="17274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57092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E3E3A-F4B5-4D7C-8068-856BB3ED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</a:rPr>
              <a:t>3.0 </a:t>
            </a:r>
            <a:r>
              <a:rPr lang="zh-CN" altLang="en-US" dirty="0">
                <a:latin typeface="Times New Roman" pitchFamily="18" charset="0"/>
              </a:rPr>
              <a:t>动态规划原理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FAFEE-6F92-44E5-A97D-F878C212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591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00B050"/>
                </a:solidFill>
                <a:ea typeface="楷体_GB2312"/>
              </a:rPr>
              <a:t>与分治法类似：</a:t>
            </a:r>
            <a:endParaRPr lang="en-US" altLang="zh-CN" dirty="0">
              <a:solidFill>
                <a:srgbClr val="00B050"/>
              </a:solidFill>
              <a:ea typeface="楷体_GB2312"/>
            </a:endParaRPr>
          </a:p>
          <a:p>
            <a:r>
              <a:rPr lang="zh-CN" altLang="en-US" dirty="0"/>
              <a:t>将待求解问题分解成若干个子问题，先求子问题解，然后合成原问题解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97405-C30D-49E1-BEDA-93BC4B90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2EC36A-23C5-4A79-B90F-9093F144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256AB-1EEB-4C9A-BEF3-47D7CA10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3571740B-0A87-485B-A6B3-A48D048FEAC1}"/>
              </a:ext>
            </a:extLst>
          </p:cNvPr>
          <p:cNvGrpSpPr/>
          <p:nvPr/>
        </p:nvGrpSpPr>
        <p:grpSpPr>
          <a:xfrm>
            <a:off x="581516" y="2798869"/>
            <a:ext cx="7885112" cy="2430463"/>
            <a:chOff x="158" y="2025"/>
            <a:chExt cx="5602" cy="2029"/>
          </a:xfrm>
          <a:solidFill>
            <a:schemeClr val="bg1">
              <a:lumMod val="85000"/>
            </a:schemeClr>
          </a:solidFill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2DA6B487-ABE7-4524-95E5-524276942E42}"/>
                </a:ext>
              </a:extLst>
            </p:cNvPr>
            <p:cNvSpPr/>
            <p:nvPr/>
          </p:nvSpPr>
          <p:spPr>
            <a:xfrm>
              <a:off x="2699" y="2205"/>
              <a:ext cx="504" cy="384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3200" dirty="0">
                  <a:ea typeface="宋体" panose="02010600030101010101" pitchFamily="2" charset="-122"/>
                </a:rPr>
                <a:t>n</a:t>
              </a:r>
            </a:p>
          </p:txBody>
        </p:sp>
        <p:cxnSp>
          <p:nvCxnSpPr>
            <p:cNvPr id="21" name="AutoShape 6">
              <a:extLst>
                <a:ext uri="{FF2B5EF4-FFF2-40B4-BE49-F238E27FC236}">
                  <a16:creationId xmlns:a16="http://schemas.microsoft.com/office/drawing/2014/main" id="{F71F944E-2201-4A0E-8F1E-8886041537C6}"/>
                </a:ext>
              </a:extLst>
            </p:cNvPr>
            <p:cNvCxnSpPr>
              <a:stCxn id="20" idx="4"/>
            </p:cNvCxnSpPr>
            <p:nvPr/>
          </p:nvCxnSpPr>
          <p:spPr>
            <a:xfrm>
              <a:off x="2951" y="2595"/>
              <a:ext cx="2281" cy="51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2" name="AutoShape 7">
              <a:extLst>
                <a:ext uri="{FF2B5EF4-FFF2-40B4-BE49-F238E27FC236}">
                  <a16:creationId xmlns:a16="http://schemas.microsoft.com/office/drawing/2014/main" id="{EDF896A8-CE48-459B-860C-35E341DDDFB1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798" y="2595"/>
              <a:ext cx="2153" cy="480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3" name="AutoShape 8">
              <a:extLst>
                <a:ext uri="{FF2B5EF4-FFF2-40B4-BE49-F238E27FC236}">
                  <a16:creationId xmlns:a16="http://schemas.microsoft.com/office/drawing/2014/main" id="{FE44B0FA-B5FD-49F9-A3A2-D2068ADBFC92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2276" y="2595"/>
              <a:ext cx="675" cy="51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4" name="AutoShape 9">
              <a:extLst>
                <a:ext uri="{FF2B5EF4-FFF2-40B4-BE49-F238E27FC236}">
                  <a16:creationId xmlns:a16="http://schemas.microsoft.com/office/drawing/2014/main" id="{A63EF2CC-6DAB-420C-B6E2-9C06B879D7F4}"/>
                </a:ext>
              </a:extLst>
            </p:cNvPr>
            <p:cNvCxnSpPr>
              <a:stCxn id="20" idx="4"/>
            </p:cNvCxnSpPr>
            <p:nvPr/>
          </p:nvCxnSpPr>
          <p:spPr>
            <a:xfrm>
              <a:off x="2951" y="2595"/>
              <a:ext cx="803" cy="51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25" name="AutoShape 10">
              <a:extLst>
                <a:ext uri="{FF2B5EF4-FFF2-40B4-BE49-F238E27FC236}">
                  <a16:creationId xmlns:a16="http://schemas.microsoft.com/office/drawing/2014/main" id="{4DE86205-9CF6-4317-B5C1-F072037A9DB3}"/>
                </a:ext>
              </a:extLst>
            </p:cNvPr>
            <p:cNvSpPr/>
            <p:nvPr/>
          </p:nvSpPr>
          <p:spPr>
            <a:xfrm>
              <a:off x="384" y="2025"/>
              <a:ext cx="816" cy="672"/>
            </a:xfrm>
            <a:prstGeom prst="triangle">
              <a:avLst>
                <a:gd name="adj" fmla="val 50000"/>
              </a:avLst>
            </a:prstGeom>
            <a:grpFill/>
            <a:ln w="952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3200" dirty="0">
                  <a:ea typeface="宋体" panose="02010600030101010101" pitchFamily="2" charset="-122"/>
                </a:rPr>
                <a:t>T(n)</a:t>
              </a:r>
            </a:p>
          </p:txBody>
        </p:sp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EA62AE6D-6D6A-494C-B6E2-43461DD27B1E}"/>
                </a:ext>
              </a:extLst>
            </p:cNvPr>
            <p:cNvSpPr txBox="1"/>
            <p:nvPr/>
          </p:nvSpPr>
          <p:spPr>
            <a:xfrm>
              <a:off x="1824" y="2236"/>
              <a:ext cx="672" cy="4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0" hangingPunct="0">
                <a:spcBef>
                  <a:spcPct val="50000"/>
                </a:spcBef>
              </a:pPr>
              <a:r>
                <a:rPr lang="zh-CN" altLang="en-US" sz="3200" dirty="0">
                  <a:ea typeface="宋体" panose="02010600030101010101" pitchFamily="2" charset="-122"/>
                </a:rPr>
                <a:t>=</a:t>
              </a:r>
            </a:p>
          </p:txBody>
        </p:sp>
        <p:grpSp>
          <p:nvGrpSpPr>
            <p:cNvPr id="27" name="Group 12">
              <a:extLst>
                <a:ext uri="{FF2B5EF4-FFF2-40B4-BE49-F238E27FC236}">
                  <a16:creationId xmlns:a16="http://schemas.microsoft.com/office/drawing/2014/main" id="{2C343FB3-C46C-46B3-AA84-8A9795A38452}"/>
                </a:ext>
              </a:extLst>
            </p:cNvPr>
            <p:cNvGrpSpPr/>
            <p:nvPr/>
          </p:nvGrpSpPr>
          <p:grpSpPr>
            <a:xfrm>
              <a:off x="158" y="3158"/>
              <a:ext cx="1248" cy="896"/>
              <a:chOff x="96" y="1296"/>
              <a:chExt cx="1488" cy="1104"/>
            </a:xfrm>
            <a:grpFill/>
          </p:grpSpPr>
          <p:sp>
            <p:nvSpPr>
              <p:cNvPr id="58" name="Oval 13">
                <a:extLst>
                  <a:ext uri="{FF2B5EF4-FFF2-40B4-BE49-F238E27FC236}">
                    <a16:creationId xmlns:a16="http://schemas.microsoft.com/office/drawing/2014/main" id="{49763A1F-D15A-4131-91A9-F3778C7FF4E8}"/>
                  </a:ext>
                </a:extLst>
              </p:cNvPr>
              <p:cNvSpPr/>
              <p:nvPr/>
            </p:nvSpPr>
            <p:spPr>
              <a:xfrm>
                <a:off x="624" y="1296"/>
                <a:ext cx="504" cy="384"/>
              </a:xfrm>
              <a:prstGeom prst="ellipse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2800" dirty="0">
                    <a:ea typeface="宋体" panose="02010600030101010101" pitchFamily="2" charset="-122"/>
                  </a:rPr>
                  <a:t>n/2</a:t>
                </a:r>
              </a:p>
            </p:txBody>
          </p:sp>
          <p:cxnSp>
            <p:nvCxnSpPr>
              <p:cNvPr id="59" name="AutoShape 14">
                <a:extLst>
                  <a:ext uri="{FF2B5EF4-FFF2-40B4-BE49-F238E27FC236}">
                    <a16:creationId xmlns:a16="http://schemas.microsoft.com/office/drawing/2014/main" id="{2DA1185A-303D-41BE-A079-F2701D6198A5}"/>
                  </a:ext>
                </a:extLst>
              </p:cNvPr>
              <p:cNvCxnSpPr>
                <a:stCxn id="58" idx="4"/>
                <a:endCxn id="66" idx="0"/>
              </p:cNvCxnSpPr>
              <p:nvPr/>
            </p:nvCxnSpPr>
            <p:spPr>
              <a:xfrm>
                <a:off x="876" y="1686"/>
                <a:ext cx="576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60" name="AutoShape 15">
                <a:extLst>
                  <a:ext uri="{FF2B5EF4-FFF2-40B4-BE49-F238E27FC236}">
                    <a16:creationId xmlns:a16="http://schemas.microsoft.com/office/drawing/2014/main" id="{E1B6FAE9-8D3F-4192-8FCC-8BAB81D14F70}"/>
                  </a:ext>
                </a:extLst>
              </p:cNvPr>
              <p:cNvCxnSpPr>
                <a:stCxn id="58" idx="4"/>
                <a:endCxn id="63" idx="0"/>
              </p:cNvCxnSpPr>
              <p:nvPr/>
            </p:nvCxnSpPr>
            <p:spPr>
              <a:xfrm flipH="1">
                <a:off x="228" y="1686"/>
                <a:ext cx="64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61" name="AutoShape 16">
                <a:extLst>
                  <a:ext uri="{FF2B5EF4-FFF2-40B4-BE49-F238E27FC236}">
                    <a16:creationId xmlns:a16="http://schemas.microsoft.com/office/drawing/2014/main" id="{3CEFEB79-71C3-4672-91CD-FDBC55D055FA}"/>
                  </a:ext>
                </a:extLst>
              </p:cNvPr>
              <p:cNvCxnSpPr>
                <a:stCxn id="58" idx="4"/>
                <a:endCxn id="64" idx="0"/>
              </p:cNvCxnSpPr>
              <p:nvPr/>
            </p:nvCxnSpPr>
            <p:spPr>
              <a:xfrm flipH="1">
                <a:off x="636" y="1686"/>
                <a:ext cx="240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62" name="AutoShape 17">
                <a:extLst>
                  <a:ext uri="{FF2B5EF4-FFF2-40B4-BE49-F238E27FC236}">
                    <a16:creationId xmlns:a16="http://schemas.microsoft.com/office/drawing/2014/main" id="{64938B56-DC7C-4C42-AD29-BFF6B3C9F6A0}"/>
                  </a:ext>
                </a:extLst>
              </p:cNvPr>
              <p:cNvCxnSpPr>
                <a:stCxn id="58" idx="4"/>
                <a:endCxn id="65" idx="0"/>
              </p:cNvCxnSpPr>
              <p:nvPr/>
            </p:nvCxnSpPr>
            <p:spPr>
              <a:xfrm>
                <a:off x="876" y="1686"/>
                <a:ext cx="16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63" name="AutoShape 18">
                <a:extLst>
                  <a:ext uri="{FF2B5EF4-FFF2-40B4-BE49-F238E27FC236}">
                    <a16:creationId xmlns:a16="http://schemas.microsoft.com/office/drawing/2014/main" id="{E19CB724-E109-4EC1-88F2-9CBE50A9B797}"/>
                  </a:ext>
                </a:extLst>
              </p:cNvPr>
              <p:cNvSpPr/>
              <p:nvPr/>
            </p:nvSpPr>
            <p:spPr>
              <a:xfrm>
                <a:off x="96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64" name="AutoShape 19">
                <a:extLst>
                  <a:ext uri="{FF2B5EF4-FFF2-40B4-BE49-F238E27FC236}">
                    <a16:creationId xmlns:a16="http://schemas.microsoft.com/office/drawing/2014/main" id="{E100A985-AC29-4901-ADC0-2540F702AC3F}"/>
                  </a:ext>
                </a:extLst>
              </p:cNvPr>
              <p:cNvSpPr/>
              <p:nvPr/>
            </p:nvSpPr>
            <p:spPr>
              <a:xfrm>
                <a:off x="504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65" name="AutoShape 20">
                <a:extLst>
                  <a:ext uri="{FF2B5EF4-FFF2-40B4-BE49-F238E27FC236}">
                    <a16:creationId xmlns:a16="http://schemas.microsoft.com/office/drawing/2014/main" id="{5ACF5612-43DE-4C23-8C0D-D5134F22B0D7}"/>
                  </a:ext>
                </a:extLst>
              </p:cNvPr>
              <p:cNvSpPr/>
              <p:nvPr/>
            </p:nvSpPr>
            <p:spPr>
              <a:xfrm>
                <a:off x="912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66" name="AutoShape 21">
                <a:extLst>
                  <a:ext uri="{FF2B5EF4-FFF2-40B4-BE49-F238E27FC236}">
                    <a16:creationId xmlns:a16="http://schemas.microsoft.com/office/drawing/2014/main" id="{C63BA032-0C66-473B-9B50-6AE11A128DBD}"/>
                  </a:ext>
                </a:extLst>
              </p:cNvPr>
              <p:cNvSpPr/>
              <p:nvPr/>
            </p:nvSpPr>
            <p:spPr>
              <a:xfrm>
                <a:off x="1320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</p:grpSp>
        <p:grpSp>
          <p:nvGrpSpPr>
            <p:cNvPr id="28" name="Group 22">
              <a:extLst>
                <a:ext uri="{FF2B5EF4-FFF2-40B4-BE49-F238E27FC236}">
                  <a16:creationId xmlns:a16="http://schemas.microsoft.com/office/drawing/2014/main" id="{5204753C-E940-494F-8BA8-5DDCF7ACFE72}"/>
                </a:ext>
              </a:extLst>
            </p:cNvPr>
            <p:cNvGrpSpPr/>
            <p:nvPr/>
          </p:nvGrpSpPr>
          <p:grpSpPr>
            <a:xfrm>
              <a:off x="1655" y="3158"/>
              <a:ext cx="1248" cy="896"/>
              <a:chOff x="96" y="1296"/>
              <a:chExt cx="1488" cy="1104"/>
            </a:xfrm>
            <a:grpFill/>
          </p:grpSpPr>
          <p:sp>
            <p:nvSpPr>
              <p:cNvPr id="49" name="Oval 23">
                <a:extLst>
                  <a:ext uri="{FF2B5EF4-FFF2-40B4-BE49-F238E27FC236}">
                    <a16:creationId xmlns:a16="http://schemas.microsoft.com/office/drawing/2014/main" id="{CFEBE9D3-400F-4606-8D87-7F8AE0006F3B}"/>
                  </a:ext>
                </a:extLst>
              </p:cNvPr>
              <p:cNvSpPr/>
              <p:nvPr/>
            </p:nvSpPr>
            <p:spPr>
              <a:xfrm>
                <a:off x="624" y="1296"/>
                <a:ext cx="504" cy="384"/>
              </a:xfrm>
              <a:prstGeom prst="ellipse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2800" dirty="0">
                    <a:ea typeface="宋体" panose="02010600030101010101" pitchFamily="2" charset="-122"/>
                  </a:rPr>
                  <a:t>n/2</a:t>
                </a:r>
              </a:p>
            </p:txBody>
          </p:sp>
          <p:cxnSp>
            <p:nvCxnSpPr>
              <p:cNvPr id="50" name="AutoShape 24">
                <a:extLst>
                  <a:ext uri="{FF2B5EF4-FFF2-40B4-BE49-F238E27FC236}">
                    <a16:creationId xmlns:a16="http://schemas.microsoft.com/office/drawing/2014/main" id="{D8337342-00EF-4514-B2D7-ED779B41A644}"/>
                  </a:ext>
                </a:extLst>
              </p:cNvPr>
              <p:cNvCxnSpPr>
                <a:stCxn id="49" idx="4"/>
                <a:endCxn id="57" idx="0"/>
              </p:cNvCxnSpPr>
              <p:nvPr/>
            </p:nvCxnSpPr>
            <p:spPr>
              <a:xfrm>
                <a:off x="876" y="1686"/>
                <a:ext cx="576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51" name="AutoShape 25">
                <a:extLst>
                  <a:ext uri="{FF2B5EF4-FFF2-40B4-BE49-F238E27FC236}">
                    <a16:creationId xmlns:a16="http://schemas.microsoft.com/office/drawing/2014/main" id="{F9BF30C0-9542-4BD8-B677-AC58DE794F95}"/>
                  </a:ext>
                </a:extLst>
              </p:cNvPr>
              <p:cNvCxnSpPr>
                <a:stCxn id="49" idx="4"/>
                <a:endCxn id="54" idx="0"/>
              </p:cNvCxnSpPr>
              <p:nvPr/>
            </p:nvCxnSpPr>
            <p:spPr>
              <a:xfrm flipH="1">
                <a:off x="228" y="1686"/>
                <a:ext cx="64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52" name="AutoShape 26">
                <a:extLst>
                  <a:ext uri="{FF2B5EF4-FFF2-40B4-BE49-F238E27FC236}">
                    <a16:creationId xmlns:a16="http://schemas.microsoft.com/office/drawing/2014/main" id="{5C7ED998-AAC5-41AC-9625-513F7CD52E4E}"/>
                  </a:ext>
                </a:extLst>
              </p:cNvPr>
              <p:cNvCxnSpPr>
                <a:stCxn id="49" idx="4"/>
                <a:endCxn id="55" idx="0"/>
              </p:cNvCxnSpPr>
              <p:nvPr/>
            </p:nvCxnSpPr>
            <p:spPr>
              <a:xfrm flipH="1">
                <a:off x="636" y="1686"/>
                <a:ext cx="240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53" name="AutoShape 27">
                <a:extLst>
                  <a:ext uri="{FF2B5EF4-FFF2-40B4-BE49-F238E27FC236}">
                    <a16:creationId xmlns:a16="http://schemas.microsoft.com/office/drawing/2014/main" id="{3755F8B1-54EB-48F8-9CAD-CA21E00873C2}"/>
                  </a:ext>
                </a:extLst>
              </p:cNvPr>
              <p:cNvCxnSpPr>
                <a:stCxn id="49" idx="4"/>
                <a:endCxn id="56" idx="0"/>
              </p:cNvCxnSpPr>
              <p:nvPr/>
            </p:nvCxnSpPr>
            <p:spPr>
              <a:xfrm>
                <a:off x="876" y="1686"/>
                <a:ext cx="16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54" name="AutoShape 28">
                <a:extLst>
                  <a:ext uri="{FF2B5EF4-FFF2-40B4-BE49-F238E27FC236}">
                    <a16:creationId xmlns:a16="http://schemas.microsoft.com/office/drawing/2014/main" id="{34431814-C718-4976-B176-7FE8A083C801}"/>
                  </a:ext>
                </a:extLst>
              </p:cNvPr>
              <p:cNvSpPr/>
              <p:nvPr/>
            </p:nvSpPr>
            <p:spPr>
              <a:xfrm>
                <a:off x="96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55" name="AutoShape 29">
                <a:extLst>
                  <a:ext uri="{FF2B5EF4-FFF2-40B4-BE49-F238E27FC236}">
                    <a16:creationId xmlns:a16="http://schemas.microsoft.com/office/drawing/2014/main" id="{60A9635B-55B2-4460-9A31-DF7273530FFA}"/>
                  </a:ext>
                </a:extLst>
              </p:cNvPr>
              <p:cNvSpPr/>
              <p:nvPr/>
            </p:nvSpPr>
            <p:spPr>
              <a:xfrm>
                <a:off x="504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56" name="AutoShape 30">
                <a:extLst>
                  <a:ext uri="{FF2B5EF4-FFF2-40B4-BE49-F238E27FC236}">
                    <a16:creationId xmlns:a16="http://schemas.microsoft.com/office/drawing/2014/main" id="{C6FFE902-36A6-4D82-9E1C-41118FF4EEAB}"/>
                  </a:ext>
                </a:extLst>
              </p:cNvPr>
              <p:cNvSpPr/>
              <p:nvPr/>
            </p:nvSpPr>
            <p:spPr>
              <a:xfrm>
                <a:off x="912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57" name="AutoShape 31">
                <a:extLst>
                  <a:ext uri="{FF2B5EF4-FFF2-40B4-BE49-F238E27FC236}">
                    <a16:creationId xmlns:a16="http://schemas.microsoft.com/office/drawing/2014/main" id="{455404A8-3149-4C5C-8F7C-EDEF26342161}"/>
                  </a:ext>
                </a:extLst>
              </p:cNvPr>
              <p:cNvSpPr/>
              <p:nvPr/>
            </p:nvSpPr>
            <p:spPr>
              <a:xfrm>
                <a:off x="1320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</p:grpSp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A15F1093-58EA-400D-84DA-7BF2AE1DEA64}"/>
                </a:ext>
              </a:extLst>
            </p:cNvPr>
            <p:cNvGrpSpPr/>
            <p:nvPr/>
          </p:nvGrpSpPr>
          <p:grpSpPr>
            <a:xfrm>
              <a:off x="3107" y="3158"/>
              <a:ext cx="1248" cy="896"/>
              <a:chOff x="96" y="1296"/>
              <a:chExt cx="1488" cy="1104"/>
            </a:xfrm>
            <a:grpFill/>
          </p:grpSpPr>
          <p:sp>
            <p:nvSpPr>
              <p:cNvPr id="40" name="Oval 33">
                <a:extLst>
                  <a:ext uri="{FF2B5EF4-FFF2-40B4-BE49-F238E27FC236}">
                    <a16:creationId xmlns:a16="http://schemas.microsoft.com/office/drawing/2014/main" id="{AA737204-FD8F-412C-90CF-A93317E22F9A}"/>
                  </a:ext>
                </a:extLst>
              </p:cNvPr>
              <p:cNvSpPr/>
              <p:nvPr/>
            </p:nvSpPr>
            <p:spPr>
              <a:xfrm>
                <a:off x="624" y="1296"/>
                <a:ext cx="504" cy="384"/>
              </a:xfrm>
              <a:prstGeom prst="ellipse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2800" dirty="0">
                    <a:ea typeface="宋体" panose="02010600030101010101" pitchFamily="2" charset="-122"/>
                  </a:rPr>
                  <a:t>n/2</a:t>
                </a:r>
              </a:p>
            </p:txBody>
          </p:sp>
          <p:cxnSp>
            <p:nvCxnSpPr>
              <p:cNvPr id="41" name="AutoShape 34">
                <a:extLst>
                  <a:ext uri="{FF2B5EF4-FFF2-40B4-BE49-F238E27FC236}">
                    <a16:creationId xmlns:a16="http://schemas.microsoft.com/office/drawing/2014/main" id="{ADDD7ABE-F99F-4A87-90AF-BA23B36C6884}"/>
                  </a:ext>
                </a:extLst>
              </p:cNvPr>
              <p:cNvCxnSpPr>
                <a:stCxn id="40" idx="4"/>
                <a:endCxn id="48" idx="0"/>
              </p:cNvCxnSpPr>
              <p:nvPr/>
            </p:nvCxnSpPr>
            <p:spPr>
              <a:xfrm>
                <a:off x="876" y="1686"/>
                <a:ext cx="576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42" name="AutoShape 35">
                <a:extLst>
                  <a:ext uri="{FF2B5EF4-FFF2-40B4-BE49-F238E27FC236}">
                    <a16:creationId xmlns:a16="http://schemas.microsoft.com/office/drawing/2014/main" id="{6A8F88A3-6C81-49DD-B426-EBDC83EF2877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228" y="1686"/>
                <a:ext cx="64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43" name="AutoShape 36">
                <a:extLst>
                  <a:ext uri="{FF2B5EF4-FFF2-40B4-BE49-F238E27FC236}">
                    <a16:creationId xmlns:a16="http://schemas.microsoft.com/office/drawing/2014/main" id="{5D87F5B7-C03D-4985-ABAE-992C46E97150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636" y="1686"/>
                <a:ext cx="240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44" name="AutoShape 37">
                <a:extLst>
                  <a:ext uri="{FF2B5EF4-FFF2-40B4-BE49-F238E27FC236}">
                    <a16:creationId xmlns:a16="http://schemas.microsoft.com/office/drawing/2014/main" id="{A1A6BF83-2266-47B0-8389-AA23AB9010C8}"/>
                  </a:ext>
                </a:extLst>
              </p:cNvPr>
              <p:cNvCxnSpPr>
                <a:stCxn id="40" idx="4"/>
                <a:endCxn id="47" idx="0"/>
              </p:cNvCxnSpPr>
              <p:nvPr/>
            </p:nvCxnSpPr>
            <p:spPr>
              <a:xfrm>
                <a:off x="876" y="1686"/>
                <a:ext cx="16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45" name="AutoShape 38">
                <a:extLst>
                  <a:ext uri="{FF2B5EF4-FFF2-40B4-BE49-F238E27FC236}">
                    <a16:creationId xmlns:a16="http://schemas.microsoft.com/office/drawing/2014/main" id="{62F5276C-8524-4046-A3E9-5554AE685418}"/>
                  </a:ext>
                </a:extLst>
              </p:cNvPr>
              <p:cNvSpPr/>
              <p:nvPr/>
            </p:nvSpPr>
            <p:spPr>
              <a:xfrm>
                <a:off x="96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46" name="AutoShape 39">
                <a:extLst>
                  <a:ext uri="{FF2B5EF4-FFF2-40B4-BE49-F238E27FC236}">
                    <a16:creationId xmlns:a16="http://schemas.microsoft.com/office/drawing/2014/main" id="{C5F9F1ED-2759-4825-BB9C-C0BA0273756A}"/>
                  </a:ext>
                </a:extLst>
              </p:cNvPr>
              <p:cNvSpPr/>
              <p:nvPr/>
            </p:nvSpPr>
            <p:spPr>
              <a:xfrm>
                <a:off x="504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47" name="AutoShape 40">
                <a:extLst>
                  <a:ext uri="{FF2B5EF4-FFF2-40B4-BE49-F238E27FC236}">
                    <a16:creationId xmlns:a16="http://schemas.microsoft.com/office/drawing/2014/main" id="{07DAB828-E129-4233-8694-56FFB597F1C8}"/>
                  </a:ext>
                </a:extLst>
              </p:cNvPr>
              <p:cNvSpPr/>
              <p:nvPr/>
            </p:nvSpPr>
            <p:spPr>
              <a:xfrm>
                <a:off x="912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48" name="AutoShape 41">
                <a:extLst>
                  <a:ext uri="{FF2B5EF4-FFF2-40B4-BE49-F238E27FC236}">
                    <a16:creationId xmlns:a16="http://schemas.microsoft.com/office/drawing/2014/main" id="{377FA59C-D4A8-488F-BF95-EBC9C628DC87}"/>
                  </a:ext>
                </a:extLst>
              </p:cNvPr>
              <p:cNvSpPr/>
              <p:nvPr/>
            </p:nvSpPr>
            <p:spPr>
              <a:xfrm>
                <a:off x="1320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</p:grpSp>
        <p:grpSp>
          <p:nvGrpSpPr>
            <p:cNvPr id="30" name="Group 42">
              <a:extLst>
                <a:ext uri="{FF2B5EF4-FFF2-40B4-BE49-F238E27FC236}">
                  <a16:creationId xmlns:a16="http://schemas.microsoft.com/office/drawing/2014/main" id="{8E1902CE-6ECF-4834-AB2F-84AC6BB07430}"/>
                </a:ext>
              </a:extLst>
            </p:cNvPr>
            <p:cNvGrpSpPr/>
            <p:nvPr/>
          </p:nvGrpSpPr>
          <p:grpSpPr>
            <a:xfrm>
              <a:off x="4512" y="3158"/>
              <a:ext cx="1248" cy="896"/>
              <a:chOff x="96" y="1296"/>
              <a:chExt cx="1488" cy="1104"/>
            </a:xfrm>
            <a:grpFill/>
          </p:grpSpPr>
          <p:sp>
            <p:nvSpPr>
              <p:cNvPr id="31" name="Oval 43">
                <a:extLst>
                  <a:ext uri="{FF2B5EF4-FFF2-40B4-BE49-F238E27FC236}">
                    <a16:creationId xmlns:a16="http://schemas.microsoft.com/office/drawing/2014/main" id="{7579263A-E6ED-4551-86C0-25A7553A3555}"/>
                  </a:ext>
                </a:extLst>
              </p:cNvPr>
              <p:cNvSpPr/>
              <p:nvPr/>
            </p:nvSpPr>
            <p:spPr>
              <a:xfrm>
                <a:off x="624" y="1296"/>
                <a:ext cx="504" cy="384"/>
              </a:xfrm>
              <a:prstGeom prst="ellipse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2800" dirty="0">
                    <a:ea typeface="宋体" panose="02010600030101010101" pitchFamily="2" charset="-122"/>
                  </a:rPr>
                  <a:t>n/2</a:t>
                </a:r>
              </a:p>
            </p:txBody>
          </p:sp>
          <p:cxnSp>
            <p:nvCxnSpPr>
              <p:cNvPr id="32" name="AutoShape 44">
                <a:extLst>
                  <a:ext uri="{FF2B5EF4-FFF2-40B4-BE49-F238E27FC236}">
                    <a16:creationId xmlns:a16="http://schemas.microsoft.com/office/drawing/2014/main" id="{9AD7E87D-F236-4C2F-9C8C-28435A4EEBE8}"/>
                  </a:ext>
                </a:extLst>
              </p:cNvPr>
              <p:cNvCxnSpPr>
                <a:stCxn id="31" idx="4"/>
                <a:endCxn id="39" idx="0"/>
              </p:cNvCxnSpPr>
              <p:nvPr/>
            </p:nvCxnSpPr>
            <p:spPr>
              <a:xfrm>
                <a:off x="876" y="1686"/>
                <a:ext cx="576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33" name="AutoShape 45">
                <a:extLst>
                  <a:ext uri="{FF2B5EF4-FFF2-40B4-BE49-F238E27FC236}">
                    <a16:creationId xmlns:a16="http://schemas.microsoft.com/office/drawing/2014/main" id="{C2F1EFCA-AD3F-471F-A8DB-AD62BF9ECD23}"/>
                  </a:ext>
                </a:extLst>
              </p:cNvPr>
              <p:cNvCxnSpPr>
                <a:stCxn id="31" idx="4"/>
                <a:endCxn id="36" idx="0"/>
              </p:cNvCxnSpPr>
              <p:nvPr/>
            </p:nvCxnSpPr>
            <p:spPr>
              <a:xfrm flipH="1">
                <a:off x="228" y="1686"/>
                <a:ext cx="64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34" name="AutoShape 46">
                <a:extLst>
                  <a:ext uri="{FF2B5EF4-FFF2-40B4-BE49-F238E27FC236}">
                    <a16:creationId xmlns:a16="http://schemas.microsoft.com/office/drawing/2014/main" id="{B6112A29-7583-4DB1-AE34-62A76FFF6D0A}"/>
                  </a:ext>
                </a:extLst>
              </p:cNvPr>
              <p:cNvCxnSpPr>
                <a:stCxn id="31" idx="4"/>
                <a:endCxn id="37" idx="0"/>
              </p:cNvCxnSpPr>
              <p:nvPr/>
            </p:nvCxnSpPr>
            <p:spPr>
              <a:xfrm flipH="1">
                <a:off x="636" y="1686"/>
                <a:ext cx="240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35" name="AutoShape 47">
                <a:extLst>
                  <a:ext uri="{FF2B5EF4-FFF2-40B4-BE49-F238E27FC236}">
                    <a16:creationId xmlns:a16="http://schemas.microsoft.com/office/drawing/2014/main" id="{512BC3E1-1693-4BDF-99BD-382A225A762F}"/>
                  </a:ext>
                </a:extLst>
              </p:cNvPr>
              <p:cNvCxnSpPr>
                <a:stCxn id="31" idx="4"/>
                <a:endCxn id="38" idx="0"/>
              </p:cNvCxnSpPr>
              <p:nvPr/>
            </p:nvCxnSpPr>
            <p:spPr>
              <a:xfrm>
                <a:off x="876" y="1686"/>
                <a:ext cx="16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36" name="AutoShape 48">
                <a:extLst>
                  <a:ext uri="{FF2B5EF4-FFF2-40B4-BE49-F238E27FC236}">
                    <a16:creationId xmlns:a16="http://schemas.microsoft.com/office/drawing/2014/main" id="{509AECFE-DD51-4543-A52F-8F8F683E1C79}"/>
                  </a:ext>
                </a:extLst>
              </p:cNvPr>
              <p:cNvSpPr/>
              <p:nvPr/>
            </p:nvSpPr>
            <p:spPr>
              <a:xfrm>
                <a:off x="96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37" name="AutoShape 49">
                <a:extLst>
                  <a:ext uri="{FF2B5EF4-FFF2-40B4-BE49-F238E27FC236}">
                    <a16:creationId xmlns:a16="http://schemas.microsoft.com/office/drawing/2014/main" id="{C496FF9B-DD67-47A1-993B-B6786012F3DE}"/>
                  </a:ext>
                </a:extLst>
              </p:cNvPr>
              <p:cNvSpPr/>
              <p:nvPr/>
            </p:nvSpPr>
            <p:spPr>
              <a:xfrm>
                <a:off x="504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38" name="AutoShape 50">
                <a:extLst>
                  <a:ext uri="{FF2B5EF4-FFF2-40B4-BE49-F238E27FC236}">
                    <a16:creationId xmlns:a16="http://schemas.microsoft.com/office/drawing/2014/main" id="{EE919AE5-DE89-411E-975F-A581D377C032}"/>
                  </a:ext>
                </a:extLst>
              </p:cNvPr>
              <p:cNvSpPr/>
              <p:nvPr/>
            </p:nvSpPr>
            <p:spPr>
              <a:xfrm>
                <a:off x="912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39" name="AutoShape 51">
                <a:extLst>
                  <a:ext uri="{FF2B5EF4-FFF2-40B4-BE49-F238E27FC236}">
                    <a16:creationId xmlns:a16="http://schemas.microsoft.com/office/drawing/2014/main" id="{918E577A-7ED3-479F-B1BE-2AF1F01C0D25}"/>
                  </a:ext>
                </a:extLst>
              </p:cNvPr>
              <p:cNvSpPr/>
              <p:nvPr/>
            </p:nvSpPr>
            <p:spPr>
              <a:xfrm>
                <a:off x="1320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3694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68EE8-E6BF-41BF-9B79-E2D32496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panose="020B0604020202020204" pitchFamily="34" charset="0"/>
              </a:rPr>
              <a:t>状态及状态方程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EA7A2-175B-46F1-AC1F-CDFACE16D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状态空间搜索</a:t>
            </a:r>
            <a:endParaRPr lang="en-US" altLang="zh-CN" dirty="0"/>
          </a:p>
          <a:p>
            <a:pPr lvl="1"/>
            <a:r>
              <a:rPr lang="zh-CN" altLang="en-US" dirty="0"/>
              <a:t>从初始状态出发，依据状态方程，向目标状态的搜索过程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en-US" altLang="zh-CN" sz="2400" dirty="0"/>
              <a:t> </a:t>
            </a:r>
            <a:r>
              <a:rPr lang="zh-CN" altLang="en-US" sz="2400" dirty="0"/>
              <a:t>实质：问题求解过程，自下而上，逐步合并子问题解，得到规模更大子问题</a:t>
            </a:r>
            <a:r>
              <a:rPr lang="en-US" altLang="zh-CN" sz="2400" dirty="0"/>
              <a:t>/</a:t>
            </a:r>
            <a:r>
              <a:rPr lang="zh-CN" altLang="en-US" sz="2400" dirty="0"/>
              <a:t>原问题的解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2B7392-E947-4B2B-B141-74ECF757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CC46B2-D6E3-43E7-9355-1F11B619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302BB-7A33-4F50-A8D5-808CE268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58B31900-CED6-4CD0-85F5-DAA55164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55" y="3045032"/>
            <a:ext cx="6441635" cy="27363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0D53D3E6-9DD9-428A-9DCD-E61A9221D055}"/>
              </a:ext>
            </a:extLst>
          </p:cNvPr>
          <p:cNvSpPr/>
          <p:nvPr/>
        </p:nvSpPr>
        <p:spPr bwMode="auto">
          <a:xfrm>
            <a:off x="3513027" y="3549088"/>
            <a:ext cx="288032" cy="21602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611DD01-2B2E-416A-AA2D-6B9306BFFF8B}"/>
              </a:ext>
            </a:extLst>
          </p:cNvPr>
          <p:cNvSpPr/>
          <p:nvPr/>
        </p:nvSpPr>
        <p:spPr bwMode="auto">
          <a:xfrm>
            <a:off x="4122065" y="3602604"/>
            <a:ext cx="571188" cy="21602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FA30FCB-4862-40AD-A56F-1A9BD4FF3A55}"/>
              </a:ext>
            </a:extLst>
          </p:cNvPr>
          <p:cNvSpPr/>
          <p:nvPr/>
        </p:nvSpPr>
        <p:spPr bwMode="auto">
          <a:xfrm>
            <a:off x="4953187" y="3522274"/>
            <a:ext cx="288032" cy="21602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83143C3-1DE6-4816-9A21-1E0AC0CC4559}"/>
              </a:ext>
            </a:extLst>
          </p:cNvPr>
          <p:cNvSpPr txBox="1"/>
          <p:nvPr/>
        </p:nvSpPr>
        <p:spPr>
          <a:xfrm>
            <a:off x="4098217" y="5704193"/>
            <a:ext cx="54373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初态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6878D86-8B71-48D4-8F8B-BA8269257B9A}"/>
              </a:ext>
            </a:extLst>
          </p:cNvPr>
          <p:cNvCxnSpPr/>
          <p:nvPr/>
        </p:nvCxnSpPr>
        <p:spPr bwMode="auto">
          <a:xfrm flipH="1" flipV="1">
            <a:off x="2432907" y="5421296"/>
            <a:ext cx="1665310" cy="43678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5360657-ECC9-4BD1-A845-DED608CD9BE2}"/>
              </a:ext>
            </a:extLst>
          </p:cNvPr>
          <p:cNvCxnSpPr>
            <a:stCxn id="12" idx="1"/>
          </p:cNvCxnSpPr>
          <p:nvPr/>
        </p:nvCxnSpPr>
        <p:spPr bwMode="auto">
          <a:xfrm flipH="1" flipV="1">
            <a:off x="3265563" y="5421296"/>
            <a:ext cx="832654" cy="43678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CC2DC32-C43D-4C49-8903-9B73B6D178EA}"/>
              </a:ext>
            </a:extLst>
          </p:cNvPr>
          <p:cNvCxnSpPr/>
          <p:nvPr/>
        </p:nvCxnSpPr>
        <p:spPr bwMode="auto">
          <a:xfrm flipH="1">
            <a:off x="4641956" y="5421296"/>
            <a:ext cx="599263" cy="436785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CCB801E-DD3B-4986-BD39-DD469A53A7EF}"/>
              </a:ext>
            </a:extLst>
          </p:cNvPr>
          <p:cNvCxnSpPr>
            <a:stCxn id="12" idx="3"/>
          </p:cNvCxnSpPr>
          <p:nvPr/>
        </p:nvCxnSpPr>
        <p:spPr bwMode="auto">
          <a:xfrm flipV="1">
            <a:off x="4641956" y="5421296"/>
            <a:ext cx="1823399" cy="43678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29">
            <a:extLst>
              <a:ext uri="{FF2B5EF4-FFF2-40B4-BE49-F238E27FC236}">
                <a16:creationId xmlns:a16="http://schemas.microsoft.com/office/drawing/2014/main" id="{C409F684-D855-41AF-B435-E7BD3E484CCD}"/>
              </a:ext>
            </a:extLst>
          </p:cNvPr>
          <p:cNvSpPr txBox="1"/>
          <p:nvPr/>
        </p:nvSpPr>
        <p:spPr>
          <a:xfrm>
            <a:off x="7575189" y="5162881"/>
            <a:ext cx="79208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规模为</a:t>
            </a:r>
            <a:r>
              <a:rPr lang="en-US" altLang="zh-CN" sz="1200" dirty="0"/>
              <a:t>1</a:t>
            </a:r>
            <a:r>
              <a:rPr lang="zh-CN" altLang="en-US" sz="1200" dirty="0"/>
              <a:t>子问题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2D65A98F-2E0F-4DA9-8061-426C81E2E81E}"/>
              </a:ext>
            </a:extLst>
          </p:cNvPr>
          <p:cNvSpPr txBox="1"/>
          <p:nvPr/>
        </p:nvSpPr>
        <p:spPr>
          <a:xfrm>
            <a:off x="7566361" y="4563833"/>
            <a:ext cx="79208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规模为</a:t>
            </a:r>
            <a:r>
              <a:rPr lang="en-US" altLang="zh-CN" sz="1200" dirty="0"/>
              <a:t>2</a:t>
            </a:r>
            <a:r>
              <a:rPr lang="zh-CN" altLang="en-US" sz="1200" dirty="0"/>
              <a:t>子问题</a:t>
            </a: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12A703A3-EB87-4B2F-A029-C55FE44B442A}"/>
              </a:ext>
            </a:extLst>
          </p:cNvPr>
          <p:cNvSpPr txBox="1"/>
          <p:nvPr/>
        </p:nvSpPr>
        <p:spPr>
          <a:xfrm>
            <a:off x="7566362" y="3951519"/>
            <a:ext cx="79208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规模为</a:t>
            </a:r>
            <a:r>
              <a:rPr lang="en-US" altLang="zh-CN" sz="1200" dirty="0"/>
              <a:t>3</a:t>
            </a:r>
            <a:r>
              <a:rPr lang="zh-CN" altLang="en-US" sz="1200" dirty="0"/>
              <a:t>子问题</a:t>
            </a: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C34A93A4-3D56-4B90-9622-EF56F971451B}"/>
              </a:ext>
            </a:extLst>
          </p:cNvPr>
          <p:cNvSpPr txBox="1"/>
          <p:nvPr/>
        </p:nvSpPr>
        <p:spPr>
          <a:xfrm>
            <a:off x="3825795" y="2759153"/>
            <a:ext cx="112739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规模为</a:t>
            </a:r>
            <a:r>
              <a:rPr lang="en-US" altLang="zh-CN" sz="1200" dirty="0"/>
              <a:t>4</a:t>
            </a:r>
            <a:r>
              <a:rPr lang="zh-CN" altLang="en-US" sz="1200" dirty="0"/>
              <a:t>原问题</a:t>
            </a:r>
            <a:r>
              <a:rPr lang="en-US" altLang="zh-CN" sz="1200" dirty="0"/>
              <a:t>——</a:t>
            </a:r>
            <a:r>
              <a:rPr lang="zh-CN" altLang="en-US" sz="1200" dirty="0"/>
              <a:t>目标态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FF42DEB-41D4-4C62-A240-7CAF39A53900}"/>
              </a:ext>
            </a:extLst>
          </p:cNvPr>
          <p:cNvSpPr/>
          <p:nvPr/>
        </p:nvSpPr>
        <p:spPr bwMode="auto">
          <a:xfrm>
            <a:off x="1568811" y="5132895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9440293-3A9F-4483-96CE-02BB1BC68F73}"/>
              </a:ext>
            </a:extLst>
          </p:cNvPr>
          <p:cNvSpPr/>
          <p:nvPr/>
        </p:nvSpPr>
        <p:spPr bwMode="auto">
          <a:xfrm>
            <a:off x="2088519" y="5132895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EAB8C28-AED8-4F6C-BA62-173058F8E57F}"/>
              </a:ext>
            </a:extLst>
          </p:cNvPr>
          <p:cNvSpPr/>
          <p:nvPr/>
        </p:nvSpPr>
        <p:spPr bwMode="auto">
          <a:xfrm>
            <a:off x="2592575" y="5153113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C28C323-F907-40D6-90D0-1E737FBE3D2C}"/>
              </a:ext>
            </a:extLst>
          </p:cNvPr>
          <p:cNvSpPr/>
          <p:nvPr/>
        </p:nvSpPr>
        <p:spPr bwMode="auto">
          <a:xfrm>
            <a:off x="6213327" y="5162881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3D3256D-D8F4-40AA-A86D-490000AAA724}"/>
              </a:ext>
            </a:extLst>
          </p:cNvPr>
          <p:cNvSpPr/>
          <p:nvPr/>
        </p:nvSpPr>
        <p:spPr bwMode="auto">
          <a:xfrm>
            <a:off x="6177323" y="4593494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2B1F333-57F9-4A0A-B113-C1DE8F59EEEF}"/>
              </a:ext>
            </a:extLst>
          </p:cNvPr>
          <p:cNvSpPr/>
          <p:nvPr/>
        </p:nvSpPr>
        <p:spPr bwMode="auto">
          <a:xfrm>
            <a:off x="5568687" y="4574444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9D3ACE0-DDA0-429F-9F00-3FE3C77327BD}"/>
              </a:ext>
            </a:extLst>
          </p:cNvPr>
          <p:cNvSpPr/>
          <p:nvPr/>
        </p:nvSpPr>
        <p:spPr bwMode="auto">
          <a:xfrm>
            <a:off x="2088519" y="4598038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78500C4-687E-4DAD-9055-CC694BD666E0}"/>
              </a:ext>
            </a:extLst>
          </p:cNvPr>
          <p:cNvSpPr/>
          <p:nvPr/>
        </p:nvSpPr>
        <p:spPr bwMode="auto">
          <a:xfrm>
            <a:off x="5820715" y="3987813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D87827C-FDAE-4CCA-8904-23663D710942}"/>
              </a:ext>
            </a:extLst>
          </p:cNvPr>
          <p:cNvSpPr/>
          <p:nvPr/>
        </p:nvSpPr>
        <p:spPr bwMode="auto">
          <a:xfrm>
            <a:off x="2310335" y="3981463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242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97C03-889F-4E3D-84A8-5A5BB669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 </a:t>
            </a:r>
            <a:r>
              <a:rPr lang="zh-CN" altLang="en-US" dirty="0"/>
              <a:t>动态规划算法基本要素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E9AC0A-3005-4112-8494-76F8904F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适合采用动态规划法求解的问题具有两个性质</a:t>
            </a:r>
            <a:endParaRPr lang="en-US" altLang="zh-CN" dirty="0"/>
          </a:p>
          <a:p>
            <a:pPr lvl="1"/>
            <a:r>
              <a:rPr lang="zh-CN" altLang="en-US" dirty="0"/>
              <a:t>最优子结构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C00000"/>
                </a:solidFill>
              </a:rPr>
              <a:t>子问题的解</a:t>
            </a:r>
            <a:r>
              <a:rPr lang="en-US" altLang="zh-CN" b="1" dirty="0">
                <a:solidFill>
                  <a:srgbClr val="C00000"/>
                </a:solidFill>
              </a:rPr>
              <a:t>-</a:t>
            </a:r>
            <a:r>
              <a:rPr lang="zh-CN" altLang="en-US" b="1" dirty="0">
                <a:solidFill>
                  <a:srgbClr val="C00000"/>
                </a:solidFill>
              </a:rPr>
              <a:t>原问题</a:t>
            </a:r>
            <a:r>
              <a:rPr lang="en-US" altLang="zh-CN" b="1" dirty="0">
                <a:solidFill>
                  <a:srgbClr val="C00000"/>
                </a:solidFill>
              </a:rPr>
              <a:t>/</a:t>
            </a:r>
            <a:r>
              <a:rPr lang="zh-CN" altLang="en-US" b="1" dirty="0">
                <a:solidFill>
                  <a:srgbClr val="C00000"/>
                </a:solidFill>
              </a:rPr>
              <a:t>规模更大子问题的解</a:t>
            </a:r>
            <a:r>
              <a:rPr lang="zh-CN" altLang="en-US" dirty="0"/>
              <a:t>之间的递推关系，决定</a:t>
            </a:r>
            <a:r>
              <a:rPr lang="zh-CN" altLang="en-US" b="1" dirty="0">
                <a:solidFill>
                  <a:srgbClr val="0066FF"/>
                </a:solidFill>
              </a:rPr>
              <a:t>自下而上</a:t>
            </a:r>
            <a:r>
              <a:rPr lang="zh-CN" altLang="en-US" dirty="0"/>
              <a:t>的求解方式</a:t>
            </a:r>
            <a:endParaRPr lang="en-US" altLang="zh-CN" dirty="0"/>
          </a:p>
          <a:p>
            <a:pPr lvl="1"/>
            <a:r>
              <a:rPr lang="zh-CN" altLang="en-US" dirty="0"/>
              <a:t>重叠子问题</a:t>
            </a:r>
            <a:endParaRPr lang="en-US" altLang="zh-CN" dirty="0"/>
          </a:p>
          <a:p>
            <a:pPr lvl="2"/>
            <a:r>
              <a:rPr lang="zh-CN" altLang="en-US" dirty="0"/>
              <a:t>动态规划法，寻找子问题解的最优组合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备忘录方法</a:t>
            </a:r>
            <a:endParaRPr lang="en-US" altLang="zh-CN" dirty="0"/>
          </a:p>
          <a:p>
            <a:pPr lvl="1"/>
            <a:r>
              <a:rPr lang="zh-CN" altLang="en-US" dirty="0"/>
              <a:t>对适合采用动态规划法求解的问题，采用</a:t>
            </a:r>
            <a:r>
              <a:rPr lang="zh-CN" altLang="en-US" b="1" dirty="0">
                <a:solidFill>
                  <a:srgbClr val="0066FF"/>
                </a:solidFill>
              </a:rPr>
              <a:t>自上而下</a:t>
            </a:r>
            <a:r>
              <a:rPr lang="zh-CN" altLang="en-US" dirty="0"/>
              <a:t>、递归</a:t>
            </a:r>
            <a:r>
              <a:rPr lang="en-US" altLang="zh-CN" dirty="0"/>
              <a:t>/</a:t>
            </a:r>
            <a:r>
              <a:rPr lang="zh-CN" altLang="en-US" dirty="0"/>
              <a:t>递推求解</a:t>
            </a:r>
            <a:endParaRPr lang="en-US" altLang="zh-CN" dirty="0"/>
          </a:p>
          <a:p>
            <a:pPr lvl="1"/>
            <a:r>
              <a:rPr lang="zh-CN" altLang="en-US" dirty="0"/>
              <a:t>记录子问题的解，避免重复计算子问题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42D85-E9E9-428C-AD96-470EC0C5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912188-2229-4AD7-BF44-ECB55822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C1C0D9-8E56-4790-8B5C-5AA81FD4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27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7CD84-CB29-4416-AB3B-49F67F91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最优子结构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1D3EC-D23C-43E9-B54C-1141D9861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145483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66FF"/>
                </a:solidFill>
              </a:rPr>
              <a:t>最优子结构性质</a:t>
            </a:r>
            <a:endParaRPr lang="en-US" altLang="zh-CN" b="1" dirty="0">
              <a:solidFill>
                <a:srgbClr val="0066FF"/>
              </a:solidFill>
            </a:endParaRPr>
          </a:p>
          <a:p>
            <a:pPr lvl="1"/>
            <a:r>
              <a:rPr lang="zh-CN" altLang="en-US" dirty="0"/>
              <a:t>原问题</a:t>
            </a:r>
            <a:r>
              <a:rPr lang="en-US" altLang="zh-CN" dirty="0"/>
              <a:t>/</a:t>
            </a:r>
            <a:r>
              <a:rPr lang="zh-CN" altLang="en-US" dirty="0"/>
              <a:t>规模较大的子问题的最优解中包含了规模较小的子问题的最优解</a:t>
            </a:r>
            <a:endParaRPr lang="en-US" altLang="zh-CN" dirty="0"/>
          </a:p>
          <a:p>
            <a:pPr lvl="1"/>
            <a:r>
              <a:rPr lang="zh-CN" altLang="en-US" dirty="0"/>
              <a:t>以矩阵连乘为例</a:t>
            </a:r>
            <a:endParaRPr lang="en-US" altLang="zh-CN" dirty="0">
              <a:solidFill>
                <a:srgbClr val="0066FF"/>
              </a:solidFill>
            </a:endParaRPr>
          </a:p>
          <a:p>
            <a:pPr lvl="2"/>
            <a:r>
              <a:rPr lang="zh-CN" altLang="en-US" dirty="0"/>
              <a:t>全部矩阵的最少乘法次数的计算次序中，包含着部分矩阵的最少乘法次数的计算次序</a:t>
            </a:r>
            <a:endParaRPr lang="en-US" altLang="zh-CN" dirty="0"/>
          </a:p>
          <a:p>
            <a:pPr lvl="1"/>
            <a:r>
              <a:rPr lang="zh-CN" altLang="en-US" dirty="0"/>
              <a:t>据此，可以自下而上，根据子问题最优解构造原问题最优解</a:t>
            </a:r>
            <a:endParaRPr lang="en-US" altLang="zh-CN" dirty="0"/>
          </a:p>
          <a:p>
            <a:r>
              <a:rPr lang="zh-CN" altLang="en-US" dirty="0"/>
              <a:t>例。</a:t>
            </a:r>
            <a:endParaRPr lang="en-US" altLang="zh-CN" dirty="0"/>
          </a:p>
          <a:p>
            <a:pPr marL="268287" lvl="1" indent="0">
              <a:buNone/>
            </a:pPr>
            <a:endParaRPr lang="en-US" altLang="zh-CN" sz="2400" dirty="0"/>
          </a:p>
          <a:p>
            <a:pPr marL="576000" lvl="1">
              <a:spcBef>
                <a:spcPts val="600"/>
              </a:spcBef>
            </a:pPr>
            <a:r>
              <a:rPr lang="zh-CN" altLang="en-US" sz="2400" dirty="0"/>
              <a:t>这</a:t>
            </a:r>
            <a:r>
              <a:rPr lang="en-US" altLang="zh-CN" sz="2400" dirty="0"/>
              <a:t>5</a:t>
            </a:r>
            <a:r>
              <a:rPr lang="zh-CN" altLang="en-US" sz="2400" dirty="0"/>
              <a:t>种计算次序对应的计算代价分别为：</a:t>
            </a:r>
          </a:p>
          <a:p>
            <a:pPr marL="0" lvl="0" indent="0" eaLnBrk="1" hangingPunct="1">
              <a:buNone/>
            </a:pPr>
            <a:r>
              <a:rPr lang="en-US" altLang="zh-CN" dirty="0"/>
              <a:t>       </a:t>
            </a:r>
            <a:r>
              <a:rPr lang="en-US" altLang="zh-CN" sz="2400" dirty="0"/>
              <a:t>16000</a:t>
            </a:r>
            <a:r>
              <a:rPr lang="en-US" altLang="ja-JP" sz="2400" dirty="0"/>
              <a:t>, </a:t>
            </a:r>
            <a:r>
              <a:rPr lang="en-US" altLang="ja-JP" sz="2400" dirty="0">
                <a:solidFill>
                  <a:srgbClr val="FF3300"/>
                </a:solidFill>
              </a:rPr>
              <a:t>10500</a:t>
            </a:r>
            <a:r>
              <a:rPr lang="en-US" altLang="ja-JP" sz="2400" dirty="0"/>
              <a:t>, 36000, 87500, 34500</a:t>
            </a:r>
            <a:endParaRPr lang="en-US" altLang="zh-CN" sz="2400" dirty="0"/>
          </a:p>
          <a:p>
            <a:pPr marL="0" lvl="0" indent="0" eaLnBrk="1" hangingPunct="1">
              <a:buNone/>
            </a:pPr>
            <a:r>
              <a:rPr lang="zh-CN" altLang="en-US" sz="2400" dirty="0"/>
              <a:t>      原问题最优解</a:t>
            </a:r>
            <a:r>
              <a:rPr lang="en-US" altLang="zh-CN" sz="2400" dirty="0"/>
              <a:t>(</a:t>
            </a:r>
            <a:r>
              <a:rPr lang="zh-CN" altLang="en-US" sz="2400" dirty="0"/>
              <a:t>最优次序</a:t>
            </a:r>
            <a:r>
              <a:rPr lang="en-US" altLang="zh-CN" sz="2400" dirty="0"/>
              <a:t>)</a:t>
            </a:r>
            <a:r>
              <a:rPr lang="zh-CN" altLang="en-US" sz="2400" dirty="0"/>
              <a:t>为</a:t>
            </a:r>
            <a:r>
              <a:rPr lang="en-US" altLang="zh-CN" sz="2400" dirty="0">
                <a:sym typeface="Wingdings" panose="05000000000000000000" pitchFamily="2" charset="2"/>
              </a:rPr>
              <a:t>:  (A (B (CD)))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F7A3F1-A3BD-47AE-9D52-3438CBA20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D4BE2C-A9A2-4C9D-8162-34183C9B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DA2DC-414C-4BAE-B654-190F7EB4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58B2A3-558C-4B65-AD15-34923406D7A0}"/>
              </a:ext>
            </a:extLst>
          </p:cNvPr>
          <p:cNvGrpSpPr/>
          <p:nvPr/>
        </p:nvGrpSpPr>
        <p:grpSpPr>
          <a:xfrm>
            <a:off x="1069158" y="4004445"/>
            <a:ext cx="6372225" cy="428625"/>
            <a:chOff x="824" y="2639"/>
            <a:chExt cx="4014" cy="27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61776110-0738-47E3-A2CA-8168E2F514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4" y="2665"/>
            <a:ext cx="97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1" r:id="rId3" imgW="711200" imgH="177800" progId="Equation.3">
                    <p:embed/>
                  </p:oleObj>
                </mc:Choice>
                <mc:Fallback>
                  <p:oleObj r:id="rId3" imgW="711200" imgH="177800" progId="Equation.3">
                    <p:embed/>
                    <p:pic>
                      <p:nvPicPr>
                        <p:cNvPr id="31758" name="Object 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24" y="2665"/>
                          <a:ext cx="975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64D89175-37F7-4194-B6DC-F26B63F2E1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0" y="2660"/>
            <a:ext cx="954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2" r:id="rId5" imgW="711200" imgH="177800" progId="Equation.3">
                    <p:embed/>
                  </p:oleObj>
                </mc:Choice>
                <mc:Fallback>
                  <p:oleObj r:id="rId5" imgW="711200" imgH="177800" progId="Equation.3">
                    <p:embed/>
                    <p:pic>
                      <p:nvPicPr>
                        <p:cNvPr id="31759" name="Object 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60" y="2660"/>
                          <a:ext cx="954" cy="2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7F65C914-8532-4F63-9BD7-A315A2B896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6" y="2649"/>
            <a:ext cx="101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3" r:id="rId7" imgW="735965" imgH="177800" progId="Equation.3">
                    <p:embed/>
                  </p:oleObj>
                </mc:Choice>
                <mc:Fallback>
                  <p:oleObj r:id="rId7" imgW="735965" imgH="177800" progId="Equation.3">
                    <p:embed/>
                    <p:pic>
                      <p:nvPicPr>
                        <p:cNvPr id="31760" name="Object 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66" y="2649"/>
                          <a:ext cx="101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4B7F9177-5E00-47EA-855C-5250C3B37D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40" y="2639"/>
            <a:ext cx="898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84" r:id="rId9" imgW="660400" imgH="177800" progId="Equation.3">
                    <p:embed/>
                  </p:oleObj>
                </mc:Choice>
                <mc:Fallback>
                  <p:oleObj r:id="rId9" imgW="660400" imgH="177800" progId="Equation.3">
                    <p:embed/>
                    <p:pic>
                      <p:nvPicPr>
                        <p:cNvPr id="31761" name="Object 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40" y="2639"/>
                          <a:ext cx="898" cy="2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7B5F289-EC35-4071-8D44-E9B51BADC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96537"/>
              </p:ext>
            </p:extLst>
          </p:nvPr>
        </p:nvGraphicFramePr>
        <p:xfrm>
          <a:off x="264713" y="4487967"/>
          <a:ext cx="1700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5" r:id="rId11" imgW="786765" imgH="203200" progId="Equation.3">
                  <p:embed/>
                </p:oleObj>
              </mc:Choice>
              <mc:Fallback>
                <p:oleObj r:id="rId11" imgW="786765" imgH="203200" progId="Equation.3">
                  <p:embed/>
                  <p:pic>
                    <p:nvPicPr>
                      <p:cNvPr id="31750" name="Object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4713" y="4487967"/>
                        <a:ext cx="1700212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6BC8E07-10F7-44F0-8745-E9F8A32AB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761058"/>
              </p:ext>
            </p:extLst>
          </p:nvPr>
        </p:nvGraphicFramePr>
        <p:xfrm>
          <a:off x="5612317" y="4487967"/>
          <a:ext cx="1700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6" r:id="rId13" imgW="786765" imgH="203200" progId="Equation.3">
                  <p:embed/>
                </p:oleObj>
              </mc:Choice>
              <mc:Fallback>
                <p:oleObj r:id="rId13" imgW="786765" imgH="203200" progId="Equation.3">
                  <p:embed/>
                  <p:pic>
                    <p:nvPicPr>
                      <p:cNvPr id="31751" name="Object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12317" y="4487967"/>
                        <a:ext cx="1700212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0E21963-35A2-4545-BA18-E9ADA653E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414121"/>
              </p:ext>
            </p:extLst>
          </p:nvPr>
        </p:nvGraphicFramePr>
        <p:xfrm>
          <a:off x="7334496" y="4472049"/>
          <a:ext cx="1700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7" r:id="rId15" imgW="786765" imgH="203200" progId="Equation.3">
                  <p:embed/>
                </p:oleObj>
              </mc:Choice>
              <mc:Fallback>
                <p:oleObj r:id="rId15" imgW="786765" imgH="203200" progId="Equation.3">
                  <p:embed/>
                  <p:pic>
                    <p:nvPicPr>
                      <p:cNvPr id="31752" name="Object 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34496" y="4472049"/>
                        <a:ext cx="1700212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00D8067-6964-4F94-9D92-E713E8864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211466"/>
              </p:ext>
            </p:extLst>
          </p:nvPr>
        </p:nvGraphicFramePr>
        <p:xfrm>
          <a:off x="2097989" y="4487967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8" r:id="rId17" imgW="774065" imgH="203200" progId="Equation.3">
                  <p:embed/>
                </p:oleObj>
              </mc:Choice>
              <mc:Fallback>
                <p:oleObj r:id="rId17" imgW="774065" imgH="203200" progId="Equation.3">
                  <p:embed/>
                  <p:pic>
                    <p:nvPicPr>
                      <p:cNvPr id="31753" name="Object 1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97989" y="4487967"/>
                        <a:ext cx="1673225" cy="43815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02456AF-2EF1-47D7-B3CB-C04527C07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24789"/>
              </p:ext>
            </p:extLst>
          </p:nvPr>
        </p:nvGraphicFramePr>
        <p:xfrm>
          <a:off x="3904278" y="4505541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9" r:id="rId19" imgW="774065" imgH="203200" progId="Equation.3">
                  <p:embed/>
                </p:oleObj>
              </mc:Choice>
              <mc:Fallback>
                <p:oleObj r:id="rId19" imgW="774065" imgH="203200" progId="Equation.3">
                  <p:embed/>
                  <p:pic>
                    <p:nvPicPr>
                      <p:cNvPr id="31754" name="Object 1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904278" y="4505541"/>
                        <a:ext cx="1673225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582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2B3DE6-6CB5-4748-9B6E-2E3D1B44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164237"/>
            <a:ext cx="8897136" cy="6478351"/>
          </a:xfrm>
        </p:spPr>
        <p:txBody>
          <a:bodyPr/>
          <a:lstStyle/>
          <a:p>
            <a:r>
              <a:rPr lang="zh-CN" altLang="en-US" sz="2400" dirty="0">
                <a:latin typeface="+mn-lt"/>
              </a:rPr>
              <a:t>原问题最优解</a:t>
            </a:r>
            <a:r>
              <a:rPr lang="en-US" altLang="zh-CN" sz="2400" dirty="0">
                <a:latin typeface="+mn-lt"/>
              </a:rPr>
              <a:t>(</a:t>
            </a:r>
            <a:r>
              <a:rPr lang="zh-CN" altLang="en-US" sz="2400" dirty="0">
                <a:latin typeface="+mn-lt"/>
              </a:rPr>
              <a:t>最优次序</a:t>
            </a:r>
            <a:r>
              <a:rPr lang="en-US" altLang="zh-CN" sz="2400" dirty="0">
                <a:latin typeface="+mn-lt"/>
              </a:rPr>
              <a:t>)</a:t>
            </a:r>
            <a:r>
              <a:rPr lang="zh-CN" altLang="en-US" sz="2400" dirty="0">
                <a:latin typeface="+mn-lt"/>
              </a:rPr>
              <a:t>为</a:t>
            </a:r>
            <a:r>
              <a:rPr lang="en-US" altLang="zh-CN" sz="2400" dirty="0">
                <a:latin typeface="+mn-lt"/>
                <a:sym typeface="Wingdings" panose="05000000000000000000" pitchFamily="2" charset="2"/>
              </a:rPr>
              <a:t>:  (A  (B( CD)))</a:t>
            </a:r>
            <a:endParaRPr lang="en-US" altLang="zh-CN" dirty="0">
              <a:latin typeface="+mn-lt"/>
              <a:sym typeface="Wingdings" panose="05000000000000000000" pitchFamily="2" charset="2"/>
            </a:endParaRPr>
          </a:p>
          <a:p>
            <a:r>
              <a:rPr lang="zh-CN" altLang="en-US" sz="2400" dirty="0">
                <a:latin typeface="+mn-lt"/>
              </a:rPr>
              <a:t>原问题分解为</a:t>
            </a:r>
            <a:r>
              <a:rPr lang="en-US" altLang="zh-CN" sz="2400" dirty="0">
                <a:latin typeface="+mn-lt"/>
              </a:rPr>
              <a:t>2</a:t>
            </a:r>
            <a:r>
              <a:rPr lang="zh-CN" altLang="en-US" sz="2400" dirty="0">
                <a:latin typeface="+mn-lt"/>
              </a:rPr>
              <a:t>个子问题：</a:t>
            </a:r>
          </a:p>
          <a:p>
            <a:pPr lvl="0" eaLnBrk="1" hangingPunct="1"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zh-CN" altLang="en-US" sz="2400" dirty="0">
                <a:latin typeface="+mn-lt"/>
              </a:rPr>
              <a:t>              </a:t>
            </a:r>
            <a:r>
              <a:rPr lang="en-US" altLang="zh-CN" sz="2400" dirty="0">
                <a:latin typeface="+mn-lt"/>
              </a:rPr>
              <a:t>(A)  (BCD)</a:t>
            </a:r>
            <a:endParaRPr lang="zh-CN" altLang="en-US" sz="2400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对子问题</a:t>
            </a:r>
            <a:r>
              <a:rPr lang="en-US" altLang="zh-CN" dirty="0">
                <a:latin typeface="+mn-lt"/>
              </a:rPr>
              <a:t>(BCD), </a:t>
            </a:r>
            <a:r>
              <a:rPr lang="zh-CN" altLang="en-US" dirty="0">
                <a:latin typeface="+mn-lt"/>
              </a:rPr>
              <a:t>其最优计算顺序仍然是 </a:t>
            </a:r>
            <a:r>
              <a:rPr lang="en-US" altLang="zh-CN" dirty="0">
                <a:latin typeface="+mn-lt"/>
              </a:rPr>
              <a:t>(B (CD))</a:t>
            </a:r>
            <a:r>
              <a:rPr lang="zh-CN" altLang="en-US" dirty="0">
                <a:latin typeface="+mn-lt"/>
              </a:rPr>
              <a:t>，与原问题中计算顺序相同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sz="2400" dirty="0">
                <a:latin typeface="+mn-lt"/>
              </a:rPr>
              <a:t>保证了：由子问题解合成原问题解时候，可以得到最优解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78D6AD-9947-4E9B-90DE-B4753AB40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766935-7196-4077-AEC4-7E5554E6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BC3EE0-203D-47BE-8934-0D67AAAE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E9D92B22-D927-411A-A8C4-80292689EE8A}"/>
              </a:ext>
            </a:extLst>
          </p:cNvPr>
          <p:cNvSpPr/>
          <p:nvPr/>
        </p:nvSpPr>
        <p:spPr>
          <a:xfrm>
            <a:off x="4537354" y="199076"/>
            <a:ext cx="0" cy="576263"/>
          </a:xfrm>
          <a:prstGeom prst="line">
            <a:avLst/>
          </a:prstGeom>
          <a:ln w="38100" cap="rnd" cmpd="sng">
            <a:solidFill>
              <a:srgbClr val="FF33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251AD62E-74B4-4EF2-BA70-A28476E18349}"/>
              </a:ext>
            </a:extLst>
          </p:cNvPr>
          <p:cNvSpPr/>
          <p:nvPr/>
        </p:nvSpPr>
        <p:spPr>
          <a:xfrm>
            <a:off x="4981641" y="164237"/>
            <a:ext cx="0" cy="576263"/>
          </a:xfrm>
          <a:prstGeom prst="line">
            <a:avLst/>
          </a:prstGeom>
          <a:ln w="38100" cap="rnd" cmpd="sng">
            <a:solidFill>
              <a:srgbClr val="FF33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4CD56C0-ADBA-492D-8C07-8E0CBF8268D9}"/>
              </a:ext>
            </a:extLst>
          </p:cNvPr>
          <p:cNvSpPr txBox="1"/>
          <p:nvPr/>
        </p:nvSpPr>
        <p:spPr>
          <a:xfrm>
            <a:off x="668337" y="3361572"/>
            <a:ext cx="1512888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2400" dirty="0">
                <a:ea typeface="宋体" panose="02010600030101010101" pitchFamily="2" charset="-122"/>
              </a:rPr>
              <a:t>(ABCD)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D56E4F69-8435-46DC-AB76-947E8B6C8BB8}"/>
              </a:ext>
            </a:extLst>
          </p:cNvPr>
          <p:cNvSpPr/>
          <p:nvPr/>
        </p:nvSpPr>
        <p:spPr>
          <a:xfrm flipH="1">
            <a:off x="596900" y="3793372"/>
            <a:ext cx="503237" cy="50482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A8525386-AEA4-440A-8CD5-EB4BE2E0ECBB}"/>
              </a:ext>
            </a:extLst>
          </p:cNvPr>
          <p:cNvSpPr/>
          <p:nvPr/>
        </p:nvSpPr>
        <p:spPr>
          <a:xfrm>
            <a:off x="1676400" y="3793372"/>
            <a:ext cx="504825" cy="50482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4A2180F2-380F-4004-AE03-F1D67C786806}"/>
              </a:ext>
            </a:extLst>
          </p:cNvPr>
          <p:cNvSpPr txBox="1"/>
          <p:nvPr/>
        </p:nvSpPr>
        <p:spPr>
          <a:xfrm>
            <a:off x="236537" y="4298197"/>
            <a:ext cx="792163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 (A)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6953CCE5-3DAE-4FB1-9476-E21B481AE8E4}"/>
              </a:ext>
            </a:extLst>
          </p:cNvPr>
          <p:cNvSpPr txBox="1"/>
          <p:nvPr/>
        </p:nvSpPr>
        <p:spPr>
          <a:xfrm>
            <a:off x="1749425" y="4298197"/>
            <a:ext cx="1079500" cy="463550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(BCD)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803B078B-FE93-43B2-A393-3A365847C71E}"/>
              </a:ext>
            </a:extLst>
          </p:cNvPr>
          <p:cNvSpPr txBox="1"/>
          <p:nvPr/>
        </p:nvSpPr>
        <p:spPr>
          <a:xfrm>
            <a:off x="1533525" y="5306260"/>
            <a:ext cx="649287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(B)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0FB49778-6BF2-45FD-82C4-35E663EAB8F7}"/>
              </a:ext>
            </a:extLst>
          </p:cNvPr>
          <p:cNvSpPr txBox="1"/>
          <p:nvPr/>
        </p:nvSpPr>
        <p:spPr>
          <a:xfrm>
            <a:off x="2468562" y="5306260"/>
            <a:ext cx="8636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(CD)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71152F66-24E1-40EF-AFA4-E8FA0415C09B}"/>
              </a:ext>
            </a:extLst>
          </p:cNvPr>
          <p:cNvSpPr/>
          <p:nvPr/>
        </p:nvSpPr>
        <p:spPr>
          <a:xfrm flipH="1">
            <a:off x="1820862" y="4729997"/>
            <a:ext cx="215900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A2739898-FCEC-47AD-A8B6-BFCD6ADFB940}"/>
              </a:ext>
            </a:extLst>
          </p:cNvPr>
          <p:cNvSpPr/>
          <p:nvPr/>
        </p:nvSpPr>
        <p:spPr>
          <a:xfrm>
            <a:off x="2468562" y="4729997"/>
            <a:ext cx="288925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4EA1E14C-1AC1-4250-A30A-418B35718F20}"/>
              </a:ext>
            </a:extLst>
          </p:cNvPr>
          <p:cNvSpPr txBox="1"/>
          <p:nvPr/>
        </p:nvSpPr>
        <p:spPr>
          <a:xfrm>
            <a:off x="2170113" y="6150189"/>
            <a:ext cx="649287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(C)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D43D57EF-4855-45D5-A376-C7E266B4173D}"/>
              </a:ext>
            </a:extLst>
          </p:cNvPr>
          <p:cNvSpPr txBox="1"/>
          <p:nvPr/>
        </p:nvSpPr>
        <p:spPr>
          <a:xfrm>
            <a:off x="3154362" y="6148013"/>
            <a:ext cx="6477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(D)</a:t>
            </a: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1D177680-CD4F-4855-822E-B4ECC98B64B9}"/>
              </a:ext>
            </a:extLst>
          </p:cNvPr>
          <p:cNvSpPr/>
          <p:nvPr/>
        </p:nvSpPr>
        <p:spPr>
          <a:xfrm flipH="1">
            <a:off x="2465386" y="5769810"/>
            <a:ext cx="326633" cy="380379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71467CD7-546E-49B4-B1DF-939927FF041F}"/>
              </a:ext>
            </a:extLst>
          </p:cNvPr>
          <p:cNvSpPr/>
          <p:nvPr/>
        </p:nvSpPr>
        <p:spPr>
          <a:xfrm>
            <a:off x="3116262" y="5782888"/>
            <a:ext cx="361558" cy="36512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223DD9FC-4B1B-43B2-8A13-BEE357E20E2B}"/>
              </a:ext>
            </a:extLst>
          </p:cNvPr>
          <p:cNvSpPr txBox="1"/>
          <p:nvPr/>
        </p:nvSpPr>
        <p:spPr>
          <a:xfrm>
            <a:off x="4052887" y="3348872"/>
            <a:ext cx="10795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(BCD)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B4F55526-1345-4483-9CC1-A8A708BF3250}"/>
              </a:ext>
            </a:extLst>
          </p:cNvPr>
          <p:cNvSpPr txBox="1"/>
          <p:nvPr/>
        </p:nvSpPr>
        <p:spPr>
          <a:xfrm>
            <a:off x="3836987" y="4356935"/>
            <a:ext cx="649288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(B)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2EA602E8-44AC-4873-87ED-DD01C8EE96CB}"/>
              </a:ext>
            </a:extLst>
          </p:cNvPr>
          <p:cNvSpPr txBox="1"/>
          <p:nvPr/>
        </p:nvSpPr>
        <p:spPr>
          <a:xfrm>
            <a:off x="4772025" y="4356935"/>
            <a:ext cx="863600" cy="463550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(CD)</a:t>
            </a: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77B145D5-04C7-4502-953A-65782FD9C991}"/>
              </a:ext>
            </a:extLst>
          </p:cNvPr>
          <p:cNvSpPr/>
          <p:nvPr/>
        </p:nvSpPr>
        <p:spPr>
          <a:xfrm flipH="1">
            <a:off x="4124325" y="3780672"/>
            <a:ext cx="215900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DBEE69B6-4EA9-4B4F-9FCB-171ACBA4C56A}"/>
              </a:ext>
            </a:extLst>
          </p:cNvPr>
          <p:cNvSpPr/>
          <p:nvPr/>
        </p:nvSpPr>
        <p:spPr>
          <a:xfrm>
            <a:off x="4772025" y="3780672"/>
            <a:ext cx="288925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740E5153-EF04-4BD3-BD26-7B65671C6081}"/>
              </a:ext>
            </a:extLst>
          </p:cNvPr>
          <p:cNvSpPr txBox="1"/>
          <p:nvPr/>
        </p:nvSpPr>
        <p:spPr>
          <a:xfrm>
            <a:off x="4557712" y="5364997"/>
            <a:ext cx="649288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(C)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475C8E00-B6BB-4263-8A19-2AEFB1CBBB64}"/>
              </a:ext>
            </a:extLst>
          </p:cNvPr>
          <p:cNvSpPr txBox="1"/>
          <p:nvPr/>
        </p:nvSpPr>
        <p:spPr>
          <a:xfrm>
            <a:off x="5492750" y="5364997"/>
            <a:ext cx="6477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(D)</a:t>
            </a: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B21E667A-B170-4549-8069-B5A65263F8E7}"/>
              </a:ext>
            </a:extLst>
          </p:cNvPr>
          <p:cNvSpPr/>
          <p:nvPr/>
        </p:nvSpPr>
        <p:spPr>
          <a:xfrm flipH="1">
            <a:off x="4845050" y="4788735"/>
            <a:ext cx="215900" cy="5762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289D208E-35A0-435A-9DCD-AA49B63AF97E}"/>
              </a:ext>
            </a:extLst>
          </p:cNvPr>
          <p:cNvSpPr/>
          <p:nvPr/>
        </p:nvSpPr>
        <p:spPr>
          <a:xfrm>
            <a:off x="5492750" y="4788735"/>
            <a:ext cx="288925" cy="5762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A1295C62-1496-4858-B04A-A3B64187D1BF}"/>
              </a:ext>
            </a:extLst>
          </p:cNvPr>
          <p:cNvSpPr txBox="1"/>
          <p:nvPr/>
        </p:nvSpPr>
        <p:spPr>
          <a:xfrm>
            <a:off x="955675" y="2988510"/>
            <a:ext cx="10985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全局最优</a:t>
            </a:r>
          </a:p>
        </p:txBody>
      </p:sp>
      <p:sp>
        <p:nvSpPr>
          <p:cNvPr id="31" name="Text Box 31">
            <a:extLst>
              <a:ext uri="{FF2B5EF4-FFF2-40B4-BE49-F238E27FC236}">
                <a16:creationId xmlns:a16="http://schemas.microsoft.com/office/drawing/2014/main" id="{2161DF57-5883-41B7-9253-F94379E829F2}"/>
              </a:ext>
            </a:extLst>
          </p:cNvPr>
          <p:cNvSpPr txBox="1"/>
          <p:nvPr/>
        </p:nvSpPr>
        <p:spPr>
          <a:xfrm>
            <a:off x="3908425" y="2988510"/>
            <a:ext cx="13271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子问题最优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319D3AFD-ACF2-4F5B-9103-81175F0590C6}"/>
              </a:ext>
            </a:extLst>
          </p:cNvPr>
          <p:cNvSpPr txBox="1"/>
          <p:nvPr/>
        </p:nvSpPr>
        <p:spPr>
          <a:xfrm>
            <a:off x="6500812" y="3348872"/>
            <a:ext cx="10795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(BCD)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F7A192BD-CED9-4A94-95CC-ED5F3D0C48BD}"/>
              </a:ext>
            </a:extLst>
          </p:cNvPr>
          <p:cNvSpPr txBox="1"/>
          <p:nvPr/>
        </p:nvSpPr>
        <p:spPr>
          <a:xfrm>
            <a:off x="6284912" y="4356935"/>
            <a:ext cx="792163" cy="463550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(BC)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1E0355DC-76AE-4FB4-B78C-D572CD955B62}"/>
              </a:ext>
            </a:extLst>
          </p:cNvPr>
          <p:cNvSpPr txBox="1"/>
          <p:nvPr/>
        </p:nvSpPr>
        <p:spPr>
          <a:xfrm>
            <a:off x="7364412" y="4356935"/>
            <a:ext cx="649288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(D)</a:t>
            </a:r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11C03DC5-8C5B-47EB-9B13-134618400F32}"/>
              </a:ext>
            </a:extLst>
          </p:cNvPr>
          <p:cNvSpPr/>
          <p:nvPr/>
        </p:nvSpPr>
        <p:spPr>
          <a:xfrm flipH="1">
            <a:off x="6572250" y="3780672"/>
            <a:ext cx="215900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9BA17744-C237-4701-94A9-5AD8B73582E9}"/>
              </a:ext>
            </a:extLst>
          </p:cNvPr>
          <p:cNvSpPr/>
          <p:nvPr/>
        </p:nvSpPr>
        <p:spPr>
          <a:xfrm>
            <a:off x="7219950" y="3780672"/>
            <a:ext cx="288925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6726F988-AC8F-467B-8273-C5F55EA9D089}"/>
              </a:ext>
            </a:extLst>
          </p:cNvPr>
          <p:cNvSpPr txBox="1"/>
          <p:nvPr/>
        </p:nvSpPr>
        <p:spPr>
          <a:xfrm>
            <a:off x="6429375" y="5364997"/>
            <a:ext cx="649287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(B)</a:t>
            </a:r>
          </a:p>
        </p:txBody>
      </p:sp>
      <p:sp>
        <p:nvSpPr>
          <p:cNvPr id="38" name="Text Box 38">
            <a:extLst>
              <a:ext uri="{FF2B5EF4-FFF2-40B4-BE49-F238E27FC236}">
                <a16:creationId xmlns:a16="http://schemas.microsoft.com/office/drawing/2014/main" id="{305D88D2-ABA0-4259-979C-374D0BE5E5EA}"/>
              </a:ext>
            </a:extLst>
          </p:cNvPr>
          <p:cNvSpPr txBox="1"/>
          <p:nvPr/>
        </p:nvSpPr>
        <p:spPr>
          <a:xfrm>
            <a:off x="7292975" y="5364997"/>
            <a:ext cx="6477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(C)</a:t>
            </a:r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4FBF1B84-0700-46A0-B428-97FA16EF3C28}"/>
              </a:ext>
            </a:extLst>
          </p:cNvPr>
          <p:cNvSpPr/>
          <p:nvPr/>
        </p:nvSpPr>
        <p:spPr>
          <a:xfrm flipH="1">
            <a:off x="6500812" y="4788735"/>
            <a:ext cx="144463" cy="5762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E21A620-0420-42B7-BC4C-10F35C5A964C}"/>
              </a:ext>
            </a:extLst>
          </p:cNvPr>
          <p:cNvSpPr/>
          <p:nvPr/>
        </p:nvSpPr>
        <p:spPr>
          <a:xfrm>
            <a:off x="6861175" y="4788735"/>
            <a:ext cx="647700" cy="5762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1" name="Text Box 41">
            <a:extLst>
              <a:ext uri="{FF2B5EF4-FFF2-40B4-BE49-F238E27FC236}">
                <a16:creationId xmlns:a16="http://schemas.microsoft.com/office/drawing/2014/main" id="{B799E0AA-8974-48D8-9856-45D0B187062F}"/>
              </a:ext>
            </a:extLst>
          </p:cNvPr>
          <p:cNvSpPr txBox="1"/>
          <p:nvPr/>
        </p:nvSpPr>
        <p:spPr>
          <a:xfrm>
            <a:off x="6356350" y="2988510"/>
            <a:ext cx="15557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子问题非最优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C830E2F5-A611-42B7-A2AC-8CB5B94D4711}"/>
              </a:ext>
            </a:extLst>
          </p:cNvPr>
          <p:cNvSpPr txBox="1"/>
          <p:nvPr/>
        </p:nvSpPr>
        <p:spPr>
          <a:xfrm>
            <a:off x="6429375" y="5941260"/>
            <a:ext cx="2197100" cy="64135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10*40*30</a:t>
            </a:r>
            <a:r>
              <a:rPr lang="en-US" altLang="zh-CN" dirty="0">
                <a:ea typeface="宋体" panose="02010600030101010101" pitchFamily="2" charset="-122"/>
              </a:rPr>
              <a:t> + 10*30*5</a:t>
            </a:r>
          </a:p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=13500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28E414F4-98E5-4446-A2DD-B81186153FE9}"/>
              </a:ext>
            </a:extLst>
          </p:cNvPr>
          <p:cNvSpPr txBox="1"/>
          <p:nvPr/>
        </p:nvSpPr>
        <p:spPr>
          <a:xfrm>
            <a:off x="4268787" y="5941260"/>
            <a:ext cx="2070100" cy="64135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40*30*5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+ 10*40*5</a:t>
            </a:r>
          </a:p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=8000</a:t>
            </a:r>
          </a:p>
        </p:txBody>
      </p:sp>
      <p:cxnSp>
        <p:nvCxnSpPr>
          <p:cNvPr id="44" name="直接箭头连接符 2">
            <a:extLst>
              <a:ext uri="{FF2B5EF4-FFF2-40B4-BE49-F238E27FC236}">
                <a16:creationId xmlns:a16="http://schemas.microsoft.com/office/drawing/2014/main" id="{291A72F3-B640-431F-9E58-9BF9C0C20E3F}"/>
              </a:ext>
            </a:extLst>
          </p:cNvPr>
          <p:cNvCxnSpPr>
            <a:endCxn id="23" idx="2"/>
          </p:cNvCxnSpPr>
          <p:nvPr/>
        </p:nvCxnSpPr>
        <p:spPr>
          <a:xfrm flipV="1">
            <a:off x="4845050" y="4820485"/>
            <a:ext cx="358775" cy="1206500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45" name="直接箭头连接符 42">
            <a:extLst>
              <a:ext uri="{FF2B5EF4-FFF2-40B4-BE49-F238E27FC236}">
                <a16:creationId xmlns:a16="http://schemas.microsoft.com/office/drawing/2014/main" id="{63C63010-0ABD-4C12-98B9-8F56EEDBB521}"/>
              </a:ext>
            </a:extLst>
          </p:cNvPr>
          <p:cNvCxnSpPr/>
          <p:nvPr/>
        </p:nvCxnSpPr>
        <p:spPr>
          <a:xfrm flipH="1" flipV="1">
            <a:off x="6715125" y="4820485"/>
            <a:ext cx="146050" cy="1206500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885863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12DB7-2A9C-4956-B61D-D7BDE92F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最优子结构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12D5E-46D1-4037-A269-4D83305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</a:rPr>
              <a:t>如何证明一个问题具有最优子结构性质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反证法：首先假设由问题的最优解导出的子问题的解不是最优的，然后再设法说明在这个假设下可构造出比原问题最优解更好的解，从而导致矛盾</a:t>
            </a:r>
          </a:p>
          <a:p>
            <a:pPr lvl="0" eaLnBrk="1" hangingPunct="1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ea typeface="楷体_GB2312"/>
            </a:endParaRPr>
          </a:p>
          <a:p>
            <a:pPr lvl="0"/>
            <a:r>
              <a:rPr lang="zh-CN" altLang="en-US" dirty="0">
                <a:latin typeface="Arial" panose="020B0604020202020204" pitchFamily="34" charset="0"/>
              </a:rPr>
              <a:t>最优子结构是问题能用动态规划算法求解的前提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</a:rPr>
              <a:t>据此，自下而上、递归地从子问题的最优解逐步构造出整个问题的最优解</a:t>
            </a:r>
          </a:p>
          <a:p>
            <a:endParaRPr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8B392-FDDE-4812-82DB-DBEADD8E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017D6-E4E5-4C2B-9B5B-79F5D05C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359E3C-5A45-482F-9143-3DD14782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8273285-250E-42C6-9B2F-C9B61B92A45E}"/>
              </a:ext>
            </a:extLst>
          </p:cNvPr>
          <p:cNvSpPr txBox="1"/>
          <p:nvPr/>
        </p:nvSpPr>
        <p:spPr>
          <a:xfrm>
            <a:off x="359568" y="4734187"/>
            <a:ext cx="8424863" cy="943592"/>
          </a:xfrm>
          <a:prstGeom prst="rect">
            <a:avLst/>
          </a:prstGeom>
          <a:noFill/>
          <a:ln w="508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同一个问题可以有多种</a:t>
            </a:r>
            <a:r>
              <a:rPr lang="zh-CN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方式刻划它的最优子结构，有些表示方法的求解速度更快（空间占用小，问题的维度低）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324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8B7D4-821E-4CCB-813A-FDB8C6A9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重叠子问题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F954D-B761-4ED6-BC9B-CD803D06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</a:rPr>
              <a:t>子问题重叠性质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递归算法求解问题时，每次产生的子问题并不总是新问题，有些子问题被反复计算多次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/>
            <a:r>
              <a:rPr lang="en-US" altLang="zh-CN" sz="2400" dirty="0">
                <a:latin typeface="微软雅黑 Light" panose="020B0502040204020203" pitchFamily="34" charset="-122"/>
              </a:rPr>
              <a:t> </a:t>
            </a:r>
            <a:r>
              <a:rPr lang="zh-CN" altLang="en-US" sz="2400" dirty="0">
                <a:latin typeface="微软雅黑 Light" panose="020B0502040204020203" pitchFamily="34" charset="-122"/>
              </a:rPr>
              <a:t>重复计算子问题，</a:t>
            </a:r>
            <a:r>
              <a:rPr lang="zh-CN" altLang="en-US" dirty="0">
                <a:latin typeface="微软雅黑 Light" panose="020B0502040204020203" pitchFamily="34" charset="-122"/>
              </a:rPr>
              <a:t>可能导致</a:t>
            </a:r>
            <a:r>
              <a:rPr lang="zh-CN" altLang="en-US" dirty="0">
                <a:solidFill>
                  <a:srgbClr val="0066FF"/>
                </a:solidFill>
                <a:latin typeface="微软雅黑 Light" panose="020B0502040204020203" pitchFamily="34" charset="-122"/>
              </a:rPr>
              <a:t>非多项式型</a:t>
            </a:r>
            <a:r>
              <a:rPr lang="zh-CN" altLang="en-US" sz="2400" dirty="0">
                <a:latin typeface="微软雅黑 Light" panose="020B0502040204020203" pitchFamily="34" charset="-122"/>
              </a:rPr>
              <a:t>的计算复杂度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endParaRPr lang="zh-CN" altLang="en-US" sz="2400" dirty="0">
              <a:latin typeface="Arial" panose="020B0604020202020204" pitchFamily="34" charset="0"/>
              <a:ea typeface="楷体_GB2312"/>
            </a:endParaRPr>
          </a:p>
          <a:p>
            <a:pPr lvl="0"/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en-US" altLang="zh-CN" dirty="0">
                <a:latin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</a:rPr>
              <a:t>斐波那契数列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r>
              <a:rPr lang="zh-CN" altLang="en-US" dirty="0"/>
              <a:t>例</a:t>
            </a:r>
            <a:r>
              <a:rPr lang="en-US" altLang="zh-CN" dirty="0"/>
              <a:t>2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77842C-99E7-4393-AA3F-FE0C78DF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7C44E-140A-4F3F-8378-A5B9E5F3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4DE1A4-6966-40A3-A49B-8830A2F5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7" name="AutoShape 10">
            <a:hlinkClick r:id="rId2" action="ppaction://hlinksldjump"/>
            <a:extLst>
              <a:ext uri="{FF2B5EF4-FFF2-40B4-BE49-F238E27FC236}">
                <a16:creationId xmlns:a16="http://schemas.microsoft.com/office/drawing/2014/main" id="{131EF106-5AE8-4614-99EE-CBBA7A588D7B}"/>
              </a:ext>
            </a:extLst>
          </p:cNvPr>
          <p:cNvSpPr/>
          <p:nvPr/>
        </p:nvSpPr>
        <p:spPr>
          <a:xfrm>
            <a:off x="3101827" y="3191856"/>
            <a:ext cx="360362" cy="215900"/>
          </a:xfrm>
          <a:prstGeom prst="actionButtonForwardNext">
            <a:avLst/>
          </a:prstGeom>
          <a:solidFill>
            <a:srgbClr val="DDDDDD"/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892DA1-E84A-463D-AB48-268361288387}"/>
              </a:ext>
            </a:extLst>
          </p:cNvPr>
          <p:cNvGrpSpPr/>
          <p:nvPr/>
        </p:nvGrpSpPr>
        <p:grpSpPr>
          <a:xfrm>
            <a:off x="762026" y="3903873"/>
            <a:ext cx="5545138" cy="2263775"/>
            <a:chOff x="971550" y="3933825"/>
            <a:chExt cx="5545138" cy="2263775"/>
          </a:xfrm>
        </p:grpSpPr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3D40CE44-5600-4825-BFCF-EE25DB5E0C88}"/>
                </a:ext>
              </a:extLst>
            </p:cNvPr>
            <p:cNvSpPr/>
            <p:nvPr/>
          </p:nvSpPr>
          <p:spPr>
            <a:xfrm>
              <a:off x="971550" y="4446588"/>
              <a:ext cx="1728788" cy="647700"/>
            </a:xfrm>
            <a:prstGeom prst="ellipse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B9987B57-BC0A-4C6E-8A29-C78BF45AA332}"/>
                </a:ext>
              </a:extLst>
            </p:cNvPr>
            <p:cNvSpPr/>
            <p:nvPr/>
          </p:nvSpPr>
          <p:spPr>
            <a:xfrm>
              <a:off x="2916238" y="4446588"/>
              <a:ext cx="1728787" cy="647700"/>
            </a:xfrm>
            <a:prstGeom prst="ellipse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6926F980-1022-42FC-836F-FEC93B6F3EF3}"/>
                </a:ext>
              </a:extLst>
            </p:cNvPr>
            <p:cNvSpPr/>
            <p:nvPr/>
          </p:nvSpPr>
          <p:spPr>
            <a:xfrm>
              <a:off x="4787900" y="4518025"/>
              <a:ext cx="1728788" cy="647700"/>
            </a:xfrm>
            <a:prstGeom prst="ellipse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425415EA-09A2-4C63-A2F1-4250E01A0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988" y="3933825"/>
              <a:ext cx="5329237" cy="22637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2F7F282E-54F7-42DB-BE62-195B8092FA29}"/>
                </a:ext>
              </a:extLst>
            </p:cNvPr>
            <p:cNvSpPr/>
            <p:nvPr/>
          </p:nvSpPr>
          <p:spPr>
            <a:xfrm>
              <a:off x="1042988" y="4581525"/>
              <a:ext cx="1584325" cy="431800"/>
            </a:xfrm>
            <a:prstGeom prst="ellipse">
              <a:avLst/>
            </a:prstGeom>
            <a:noFill/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B3D32C55-8C08-452D-8E25-9548EE9EFD4D}"/>
                </a:ext>
              </a:extLst>
            </p:cNvPr>
            <p:cNvSpPr/>
            <p:nvPr/>
          </p:nvSpPr>
          <p:spPr>
            <a:xfrm>
              <a:off x="3132138" y="4581525"/>
              <a:ext cx="1223962" cy="431800"/>
            </a:xfrm>
            <a:prstGeom prst="ellipse">
              <a:avLst/>
            </a:prstGeom>
            <a:noFill/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F363F570-DF4E-424F-91A1-65A0A9B66CC4}"/>
                </a:ext>
              </a:extLst>
            </p:cNvPr>
            <p:cNvSpPr/>
            <p:nvPr/>
          </p:nvSpPr>
          <p:spPr>
            <a:xfrm>
              <a:off x="4932363" y="4581525"/>
              <a:ext cx="1584325" cy="431800"/>
            </a:xfrm>
            <a:prstGeom prst="ellipse">
              <a:avLst/>
            </a:prstGeom>
            <a:noFill/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Text Box 12">
            <a:extLst>
              <a:ext uri="{FF2B5EF4-FFF2-40B4-BE49-F238E27FC236}">
                <a16:creationId xmlns:a16="http://schemas.microsoft.com/office/drawing/2014/main" id="{99514407-F53E-4EF8-8190-1DB7D06DF106}"/>
              </a:ext>
            </a:extLst>
          </p:cNvPr>
          <p:cNvSpPr txBox="1"/>
          <p:nvPr/>
        </p:nvSpPr>
        <p:spPr>
          <a:xfrm>
            <a:off x="5812994" y="3540120"/>
            <a:ext cx="3167855" cy="94795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用算法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MatrixChain</a:t>
            </a:r>
            <a:r>
              <a:rPr lang="en-US" altLang="zh-CN" sz="2400" b="1" dirty="0"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</a:p>
          <a:p>
            <a:pPr lvl="0" eaLnBrk="1" hangingPunct="1">
              <a:lnSpc>
                <a:spcPct val="12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计算</a:t>
            </a:r>
            <a:r>
              <a:rPr lang="en-US" altLang="zh-CN" sz="2400" dirty="0">
                <a:ea typeface="微软雅黑 Light" panose="020B0502040204020203" pitchFamily="34" charset="-122"/>
              </a:rPr>
              <a:t>A[1: 4]</a:t>
            </a:r>
            <a:r>
              <a:rPr lang="zh-CN" altLang="en-US" sz="2400" dirty="0">
                <a:ea typeface="微软雅黑 Light" panose="020B0502040204020203" pitchFamily="34" charset="-122"/>
              </a:rPr>
              <a:t>时的递归树</a:t>
            </a:r>
          </a:p>
        </p:txBody>
      </p:sp>
    </p:spTree>
    <p:extLst>
      <p:ext uri="{BB962C8B-B14F-4D97-AF65-F5344CB8AC3E}">
        <p14:creationId xmlns:p14="http://schemas.microsoft.com/office/powerpoint/2010/main" val="599765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264C7-E450-4859-8796-71EC36B7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重叠子问题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839A6-5289-4B00-A466-115D6E9A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动态规划算法，对每一个子问题只解一次，并子问题解；当再次需要解此子问题时，用常数时间找出该子问题的解</a:t>
            </a:r>
            <a:endParaRPr lang="en-US" altLang="zh-CN" sz="2400" dirty="0"/>
          </a:p>
          <a:p>
            <a:r>
              <a:rPr lang="zh-CN" altLang="en-US" sz="2400" dirty="0"/>
              <a:t>对本章列举的适用于动态规划法的例子，不同子问题个数一般随问题的</a:t>
            </a:r>
            <a:r>
              <a:rPr lang="zh-CN" altLang="en-US" sz="2400" b="1" u="sng" dirty="0">
                <a:solidFill>
                  <a:srgbClr val="FF3300"/>
                </a:solidFill>
              </a:rPr>
              <a:t>大小呈多项式增长？，因此用动态规划算法</a:t>
            </a:r>
            <a:r>
              <a:rPr lang="zh-CN" altLang="en-US" sz="2400" dirty="0"/>
              <a:t>只需要多项式时间，</a:t>
            </a:r>
            <a:r>
              <a:rPr lang="en-US" altLang="zh-CN" sz="2400" dirty="0"/>
              <a:t>e.g.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，从而获得较高的解题效率？？？</a:t>
            </a:r>
            <a:endParaRPr lang="en-US" altLang="zh-CN" sz="2400" dirty="0"/>
          </a:p>
          <a:p>
            <a:pPr lvl="1"/>
            <a:r>
              <a:rPr lang="zh-CN" altLang="en-US" b="1" u="sng" dirty="0">
                <a:solidFill>
                  <a:srgbClr val="FF3300"/>
                </a:solidFill>
              </a:rPr>
              <a:t>未必，最好复杂性由问题本身决定！当</a:t>
            </a:r>
            <a:r>
              <a:rPr lang="en-US" altLang="zh-CN" b="1" u="sng" dirty="0">
                <a:solidFill>
                  <a:srgbClr val="FF3300"/>
                </a:solidFill>
              </a:rPr>
              <a:t>n</a:t>
            </a:r>
            <a:r>
              <a:rPr lang="zh-CN" altLang="en-US" b="1" u="sng" dirty="0">
                <a:solidFill>
                  <a:srgbClr val="FF3300"/>
                </a:solidFill>
              </a:rPr>
              <a:t>很大时？？</a:t>
            </a:r>
            <a:endParaRPr lang="zh-CN" altLang="en-US" dirty="0"/>
          </a:p>
          <a:p>
            <a:pPr lvl="0" eaLnBrk="1" hangingPunct="1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lvl="0"/>
            <a:r>
              <a:rPr lang="zh-CN" altLang="en-US" dirty="0"/>
              <a:t>问题具有重叠子问题性质是保证采用动态规划法可以获得更高效率（相比于分治、递归）的前提</a:t>
            </a:r>
          </a:p>
          <a:p>
            <a:r>
              <a:rPr lang="zh-CN" altLang="en-US" dirty="0"/>
              <a:t> 反例</a:t>
            </a:r>
            <a:endParaRPr lang="en-US" altLang="zh-CN" dirty="0"/>
          </a:p>
          <a:p>
            <a:pPr lvl="1"/>
            <a:r>
              <a:rPr lang="zh-CN" altLang="en-US" dirty="0"/>
              <a:t>对第</a:t>
            </a:r>
            <a:r>
              <a:rPr lang="en-US" altLang="zh-CN" dirty="0"/>
              <a:t>2</a:t>
            </a:r>
            <a:r>
              <a:rPr lang="zh-CN" altLang="en-US" dirty="0"/>
              <a:t>章中排序问题，分治算法与动态规划法性能差别不大</a:t>
            </a:r>
            <a:endParaRPr lang="en-US" altLang="zh-CN" dirty="0"/>
          </a:p>
          <a:p>
            <a:pPr marL="268287" lvl="1" indent="0">
              <a:buNone/>
            </a:pPr>
            <a:r>
              <a:rPr lang="en-US" altLang="zh-CN" dirty="0"/>
              <a:t>                 </a:t>
            </a:r>
            <a:r>
              <a:rPr lang="en-US" altLang="zh-CN" sz="2400" u="sng" dirty="0">
                <a:solidFill>
                  <a:srgbClr val="FF3300"/>
                </a:solidFill>
                <a:latin typeface="Arial" panose="020B0604020202020204" pitchFamily="34" charset="0"/>
                <a:ea typeface="楷体_GB2312"/>
              </a:rPr>
              <a:t>3 2 7 9</a:t>
            </a:r>
            <a:r>
              <a:rPr lang="en-US" altLang="zh-CN" sz="2400" dirty="0">
                <a:latin typeface="Arial" panose="020B0604020202020204" pitchFamily="34" charset="0"/>
                <a:ea typeface="楷体_GB2312"/>
              </a:rPr>
              <a:t> </a:t>
            </a:r>
            <a:r>
              <a:rPr lang="en-US" altLang="zh-CN" sz="2400" u="sng" dirty="0">
                <a:solidFill>
                  <a:srgbClr val="000066"/>
                </a:solidFill>
                <a:latin typeface="Arial" panose="020B0604020202020204" pitchFamily="34" charset="0"/>
                <a:ea typeface="楷体_GB2312"/>
              </a:rPr>
              <a:t>1 6 8  5</a:t>
            </a:r>
            <a:r>
              <a:rPr lang="en-US" altLang="zh-CN" sz="2400" dirty="0">
                <a:latin typeface="Arial" panose="020B0604020202020204" pitchFamily="34" charset="0"/>
                <a:ea typeface="楷体_GB2312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ea typeface="楷体_GB2312"/>
                <a:sym typeface="Wingdings" panose="05000000000000000000" pitchFamily="2" charset="2"/>
              </a:rPr>
              <a:t> 1 2 3 5 6 7 8 9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148C6-E24C-4605-98B7-BB157DBA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FF34F-D006-447B-9B8A-7CB2F77F0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DB76B-23AB-4342-A5F8-5827841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285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06423-A16F-44E8-8FE4-CB6ED753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递归分治 </a:t>
            </a:r>
            <a:r>
              <a:rPr lang="en-US" altLang="zh-CN" dirty="0"/>
              <a:t>vs </a:t>
            </a:r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379EE-396A-414D-9787-9AEE0101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动态规划法带有全局最优化目标</a:t>
            </a:r>
            <a:r>
              <a:rPr lang="en-US" altLang="zh-CN" sz="2400" dirty="0"/>
              <a:t>——</a:t>
            </a:r>
            <a:r>
              <a:rPr lang="zh-CN" altLang="en-US" sz="2400" dirty="0"/>
              <a:t>极大</a:t>
            </a:r>
            <a:r>
              <a:rPr lang="en-US" altLang="zh-CN" sz="2400" dirty="0"/>
              <a:t>/</a:t>
            </a:r>
            <a:r>
              <a:rPr lang="zh-CN" altLang="en-US" sz="2400" dirty="0"/>
              <a:t>极小化目标值</a:t>
            </a:r>
            <a:endParaRPr lang="en-US" altLang="zh-CN" sz="2400" dirty="0"/>
          </a:p>
          <a:p>
            <a:pPr lvl="1"/>
            <a:r>
              <a:rPr lang="zh-CN" altLang="en-US" dirty="0"/>
              <a:t>在子问题划分时，有多种划分方式，不同划分导致不同的目标值</a:t>
            </a:r>
            <a:endParaRPr lang="en-US" altLang="zh-CN" dirty="0"/>
          </a:p>
          <a:p>
            <a:pPr lvl="1"/>
            <a:r>
              <a:rPr lang="zh-CN" altLang="en-US" dirty="0"/>
              <a:t>需要从多种划分方式中选择使目标达到极值的划分方式</a:t>
            </a:r>
          </a:p>
          <a:p>
            <a:pPr eaLnBrk="1" hangingPunct="1"/>
            <a:r>
              <a:rPr lang="zh-CN" altLang="en-US" sz="2400" dirty="0"/>
              <a:t>分治法可以不涉及全局最优化目标，而且问题划分方式一般是固定的</a:t>
            </a:r>
          </a:p>
          <a:p>
            <a:pPr eaLnBrk="1" hangingPunct="1">
              <a:buNone/>
            </a:pPr>
            <a:r>
              <a:rPr lang="en-US" altLang="zh-CN" sz="2400" dirty="0"/>
              <a:t>E.g. </a:t>
            </a:r>
            <a:r>
              <a:rPr lang="zh-CN" altLang="en-US" sz="2400" dirty="0"/>
              <a:t>动态规划</a:t>
            </a:r>
            <a:r>
              <a:rPr lang="en-US" altLang="zh-CN" sz="2400" dirty="0"/>
              <a:t>-</a:t>
            </a:r>
            <a:r>
              <a:rPr lang="zh-CN" altLang="en-US" sz="2400" dirty="0"/>
              <a:t>矩阵连乘</a:t>
            </a:r>
            <a:r>
              <a:rPr lang="en-US" altLang="zh-CN" sz="2400" dirty="0"/>
              <a:t>:   (ABCD) </a:t>
            </a:r>
            <a:r>
              <a:rPr lang="zh-CN" altLang="en-US" sz="2400" dirty="0"/>
              <a:t>有以下</a:t>
            </a:r>
            <a:r>
              <a:rPr lang="en-US" altLang="zh-CN" sz="2400" dirty="0"/>
              <a:t>3</a:t>
            </a:r>
            <a:r>
              <a:rPr lang="zh-CN" altLang="en-US" sz="2400" dirty="0"/>
              <a:t>种分解</a:t>
            </a:r>
            <a:r>
              <a:rPr lang="en-US" altLang="zh-CN" sz="2400" dirty="0"/>
              <a:t>/</a:t>
            </a:r>
            <a:r>
              <a:rPr lang="zh-CN" altLang="en-US" sz="2400" dirty="0"/>
              <a:t>合成方法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EACD4C-29D1-4578-B4DE-EE496BBD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AAA346-72A9-4D42-974C-BF9C7FF1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B33AE-4B08-4158-9C64-977E29FF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C55B0C3-7934-46F1-B27B-B5314F7A2719}"/>
              </a:ext>
            </a:extLst>
          </p:cNvPr>
          <p:cNvSpPr txBox="1"/>
          <p:nvPr/>
        </p:nvSpPr>
        <p:spPr>
          <a:xfrm>
            <a:off x="1424528" y="4043706"/>
            <a:ext cx="5616575" cy="457200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A) (BCD)         (AB)(CD)         (ABC) (D)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6F42D7D1-5CEB-40AD-B4B9-7590AD702A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059924"/>
              </p:ext>
            </p:extLst>
          </p:nvPr>
        </p:nvGraphicFramePr>
        <p:xfrm>
          <a:off x="1565013" y="4616660"/>
          <a:ext cx="61214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" r:id="rId3" imgW="3162300" imgH="990600" progId="Equation.DSMT4">
                  <p:embed/>
                </p:oleObj>
              </mc:Choice>
              <mc:Fallback>
                <p:oleObj r:id="rId3" imgW="3162300" imgH="990600" progId="Equation.DSMT4">
                  <p:embed/>
                  <p:pic>
                    <p:nvPicPr>
                      <p:cNvPr id="36869" name="Object 5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1565013" y="4616660"/>
                        <a:ext cx="6121400" cy="19161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">
            <a:extLst>
              <a:ext uri="{FF2B5EF4-FFF2-40B4-BE49-F238E27FC236}">
                <a16:creationId xmlns:a16="http://schemas.microsoft.com/office/drawing/2014/main" id="{8447F9EB-BA7D-4B2B-A813-C3A1BD05B6FB}"/>
              </a:ext>
            </a:extLst>
          </p:cNvPr>
          <p:cNvSpPr txBox="1"/>
          <p:nvPr/>
        </p:nvSpPr>
        <p:spPr>
          <a:xfrm>
            <a:off x="466463" y="4673220"/>
            <a:ext cx="10985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最优目标</a:t>
            </a:r>
          </a:p>
        </p:txBody>
      </p:sp>
    </p:spTree>
    <p:extLst>
      <p:ext uri="{BB962C8B-B14F-4D97-AF65-F5344CB8AC3E}">
        <p14:creationId xmlns:p14="http://schemas.microsoft.com/office/powerpoint/2010/main" val="127139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BD0CC-6677-434F-A8F2-F094833E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递归分治 </a:t>
            </a:r>
            <a:r>
              <a:rPr lang="en-US" altLang="zh-CN" dirty="0"/>
              <a:t>vs </a:t>
            </a:r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E816DA-6051-401E-8421-51E5B912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分治法</a:t>
            </a:r>
            <a:endParaRPr lang="en-US" altLang="zh-CN" sz="2400" dirty="0"/>
          </a:p>
          <a:p>
            <a:pPr lvl="1"/>
            <a:r>
              <a:rPr lang="zh-CN" altLang="en-US" dirty="0"/>
              <a:t>固定划分方式，无选择和最优化目标要求</a:t>
            </a:r>
            <a:endParaRPr lang="en-US" altLang="zh-CN" dirty="0"/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  排序</a:t>
            </a:r>
            <a:endParaRPr lang="en-US" altLang="zh-CN" dirty="0"/>
          </a:p>
          <a:p>
            <a:pPr marL="268287" lvl="1" indent="0">
              <a:buNone/>
            </a:pPr>
            <a:r>
              <a:rPr lang="en-US" altLang="zh-CN" dirty="0">
                <a:solidFill>
                  <a:srgbClr val="FF3300"/>
                </a:solidFill>
              </a:rPr>
              <a:t>                           </a:t>
            </a:r>
            <a:r>
              <a:rPr lang="en-US" altLang="zh-CN" u="sng" dirty="0">
                <a:solidFill>
                  <a:srgbClr val="FF3300"/>
                </a:solidFill>
              </a:rPr>
              <a:t>3 2 7 9</a:t>
            </a:r>
            <a:r>
              <a:rPr lang="en-US" altLang="zh-CN" dirty="0"/>
              <a:t> </a:t>
            </a:r>
            <a:r>
              <a:rPr lang="en-US" altLang="zh-CN" u="sng" dirty="0">
                <a:solidFill>
                  <a:srgbClr val="000066"/>
                </a:solidFill>
              </a:rPr>
              <a:t>1 6 8  5</a:t>
            </a:r>
            <a:r>
              <a:rPr lang="en-US" altLang="zh-CN" dirty="0"/>
              <a:t>  </a:t>
            </a:r>
            <a:r>
              <a:rPr lang="en-US" altLang="zh-CN" dirty="0">
                <a:sym typeface="Wingdings" panose="05000000000000000000" pitchFamily="2" charset="2"/>
              </a:rPr>
              <a:t> 1 2 3 5 6 7 8 9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大整数乘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矩阵乘</a:t>
            </a:r>
            <a:endParaRPr lang="en-US" altLang="zh-CN" dirty="0">
              <a:solidFill>
                <a:srgbClr val="FF3300"/>
              </a:solidFill>
            </a:endParaRPr>
          </a:p>
          <a:p>
            <a:pPr marL="268287" lvl="1" indent="0">
              <a:buNone/>
            </a:pPr>
            <a:r>
              <a:rPr lang="en-US" altLang="zh-CN" dirty="0">
                <a:solidFill>
                  <a:srgbClr val="FF3300"/>
                </a:solidFill>
              </a:rPr>
              <a:t>    </a:t>
            </a:r>
            <a:r>
              <a:rPr lang="zh-CN" altLang="en-US" dirty="0">
                <a:solidFill>
                  <a:srgbClr val="FF3300"/>
                </a:solidFill>
              </a:rPr>
              <a:t>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93302-6BD2-49A4-9863-A0695A25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25AF0-A2D3-4414-96B8-6DC7B2BD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C5A6E-C6A7-465E-8192-E8356257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A76B4E5-D0EF-4ECE-916B-7793F9A1FC34}"/>
              </a:ext>
            </a:extLst>
          </p:cNvPr>
          <p:cNvSpPr/>
          <p:nvPr/>
        </p:nvSpPr>
        <p:spPr>
          <a:xfrm>
            <a:off x="1427278" y="2912785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lvl="0" indent="-342900" eaLnBrk="1" hangingPunct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lang="en-US" altLang="zh-CN" sz="2800" dirty="0">
                <a:ea typeface="宋体" panose="02010600030101010101" pitchFamily="2" charset="-122"/>
              </a:rPr>
              <a:t>X =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       Y =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                 X =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ea typeface="宋体" panose="02010600030101010101" pitchFamily="2" charset="-122"/>
              </a:rPr>
              <a:t> 2</a:t>
            </a:r>
            <a:r>
              <a:rPr lang="en-US" altLang="zh-CN" sz="2800" baseline="30000" dirty="0">
                <a:ea typeface="宋体" panose="02010600030101010101" pitchFamily="2" charset="-122"/>
              </a:rPr>
              <a:t>n/2</a:t>
            </a:r>
            <a:r>
              <a:rPr lang="en-US" altLang="zh-CN" sz="2800" dirty="0">
                <a:ea typeface="宋体" panose="02010600030101010101" pitchFamily="2" charset="-122"/>
              </a:rPr>
              <a:t> +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b</a:t>
            </a:r>
            <a:r>
              <a:rPr lang="en-US" altLang="zh-CN" sz="2800" dirty="0">
                <a:ea typeface="宋体" panose="02010600030101010101" pitchFamily="2" charset="-122"/>
              </a:rPr>
              <a:t>     Y =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c</a:t>
            </a:r>
            <a:r>
              <a:rPr lang="en-US" altLang="zh-CN" sz="2800" dirty="0">
                <a:ea typeface="宋体" panose="02010600030101010101" pitchFamily="2" charset="-122"/>
              </a:rPr>
              <a:t> 2</a:t>
            </a:r>
            <a:r>
              <a:rPr lang="en-US" altLang="zh-CN" sz="2800" baseline="30000" dirty="0">
                <a:ea typeface="宋体" panose="02010600030101010101" pitchFamily="2" charset="-122"/>
              </a:rPr>
              <a:t>n/2</a:t>
            </a:r>
            <a:r>
              <a:rPr lang="en-US" altLang="zh-CN" sz="2800" dirty="0">
                <a:ea typeface="宋体" panose="02010600030101010101" pitchFamily="2" charset="-122"/>
              </a:rPr>
              <a:t> +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d</a:t>
            </a:r>
            <a:r>
              <a:rPr lang="en-US" altLang="zh-CN" sz="2800" dirty="0">
                <a:ea typeface="宋体" panose="02010600030101010101" pitchFamily="2" charset="-122"/>
              </a:rPr>
              <a:t> </a:t>
            </a:r>
          </a:p>
          <a:p>
            <a:pPr marL="342900" lvl="0" indent="-342900" algn="ctr" eaLnBrk="1" hangingPunct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XY =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ac</a:t>
            </a:r>
            <a:r>
              <a:rPr lang="en-US" altLang="zh-CN" sz="2800" dirty="0">
                <a:ea typeface="宋体" panose="02010600030101010101" pitchFamily="2" charset="-122"/>
              </a:rPr>
              <a:t> 2</a:t>
            </a:r>
            <a:r>
              <a:rPr lang="en-US" altLang="zh-CN" sz="2800" baseline="30000" dirty="0"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ea typeface="宋体" panose="02010600030101010101" pitchFamily="2" charset="-122"/>
              </a:rPr>
              <a:t> + (</a:t>
            </a:r>
            <a:r>
              <a:rPr lang="en-US" altLang="zh-CN" sz="2800" dirty="0" err="1">
                <a:solidFill>
                  <a:schemeClr val="accent2"/>
                </a:solidFill>
                <a:ea typeface="宋体" panose="02010600030101010101" pitchFamily="2" charset="-122"/>
              </a:rPr>
              <a:t>ad</a:t>
            </a:r>
            <a:r>
              <a:rPr lang="en-US" altLang="zh-CN" sz="2800" dirty="0" err="1">
                <a:solidFill>
                  <a:schemeClr val="tx2"/>
                </a:solidFill>
                <a:ea typeface="宋体" panose="02010600030101010101" pitchFamily="2" charset="-122"/>
              </a:rPr>
              <a:t>+</a:t>
            </a:r>
            <a:r>
              <a:rPr lang="en-US" altLang="zh-CN" sz="2800" dirty="0" err="1">
                <a:solidFill>
                  <a:schemeClr val="accent2"/>
                </a:solidFill>
                <a:ea typeface="宋体" panose="02010600030101010101" pitchFamily="2" charset="-122"/>
              </a:rPr>
              <a:t>bc</a:t>
            </a:r>
            <a:r>
              <a:rPr lang="en-US" altLang="zh-CN" sz="2800" dirty="0">
                <a:ea typeface="宋体" panose="02010600030101010101" pitchFamily="2" charset="-122"/>
              </a:rPr>
              <a:t>) 2</a:t>
            </a:r>
            <a:r>
              <a:rPr lang="en-US" altLang="zh-CN" sz="2800" baseline="30000" dirty="0">
                <a:ea typeface="宋体" panose="02010600030101010101" pitchFamily="2" charset="-122"/>
              </a:rPr>
              <a:t>n/2</a:t>
            </a:r>
            <a:r>
              <a:rPr lang="en-US" altLang="zh-CN" sz="2800" dirty="0">
                <a:ea typeface="宋体" panose="02010600030101010101" pitchFamily="2" charset="-122"/>
              </a:rPr>
              <a:t> +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bd</a:t>
            </a:r>
            <a:r>
              <a:rPr lang="en-US" altLang="zh-CN" sz="2800" dirty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2117D0-B3E2-47FB-9DBB-A83F9340742C}"/>
              </a:ext>
            </a:extLst>
          </p:cNvPr>
          <p:cNvSpPr/>
          <p:nvPr/>
        </p:nvSpPr>
        <p:spPr>
          <a:xfrm>
            <a:off x="3028950" y="2857739"/>
            <a:ext cx="2362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99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400" dirty="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139230B7-1326-4A15-8418-E4F7A02E3C1B}"/>
              </a:ext>
            </a:extLst>
          </p:cNvPr>
          <p:cNvSpPr/>
          <p:nvPr/>
        </p:nvSpPr>
        <p:spPr>
          <a:xfrm>
            <a:off x="5467350" y="2857739"/>
            <a:ext cx="2362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99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400" dirty="0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E56B662-825E-49D0-96B1-FA2536235C05}"/>
              </a:ext>
            </a:extLst>
          </p:cNvPr>
          <p:cNvSpPr/>
          <p:nvPr/>
        </p:nvSpPr>
        <p:spPr>
          <a:xfrm>
            <a:off x="3028950" y="3448289"/>
            <a:ext cx="2362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99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400" dirty="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1CF6F051-B343-41B4-B59B-5F25486706C1}"/>
              </a:ext>
            </a:extLst>
          </p:cNvPr>
          <p:cNvSpPr/>
          <p:nvPr/>
        </p:nvSpPr>
        <p:spPr>
          <a:xfrm>
            <a:off x="5467350" y="3467339"/>
            <a:ext cx="2362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99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400" dirty="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C4833E4-B74D-4698-BC7F-89FD2E1CC21B}"/>
              </a:ext>
            </a:extLst>
          </p:cNvPr>
          <p:cNvSpPr/>
          <p:nvPr/>
        </p:nvSpPr>
        <p:spPr>
          <a:xfrm>
            <a:off x="5541673" y="2827726"/>
            <a:ext cx="18473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algn="ctr" eaLnBrk="1" hangingPunct="1"/>
            <a:endParaRPr lang="zh-CN" altLang="en-US" sz="24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94628CD3-2A82-4269-86D9-0CA8ECF3F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834501"/>
              </p:ext>
            </p:extLst>
          </p:nvPr>
        </p:nvGraphicFramePr>
        <p:xfrm>
          <a:off x="1894788" y="5083217"/>
          <a:ext cx="5779514" cy="1254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4" r:id="rId3" imgW="2222500" imgH="482600" progId="Equation.3">
                  <p:embed/>
                </p:oleObj>
              </mc:Choice>
              <mc:Fallback>
                <p:oleObj r:id="rId3" imgW="2222500" imgH="482600" progId="Equation.3">
                  <p:embed/>
                  <p:pic>
                    <p:nvPicPr>
                      <p:cNvPr id="37891" name="Object 4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1894788" y="5083217"/>
                        <a:ext cx="5779514" cy="1254084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888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0CD23-FAE7-4B10-B02F-680EF852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递归分治 </a:t>
            </a:r>
            <a:r>
              <a:rPr lang="en-US" altLang="zh-CN" dirty="0"/>
              <a:t>vs </a:t>
            </a:r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FC701-A37B-447F-A5CB-A435DD6CA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分治法自上而下分解问题，有可能导致重复计算</a:t>
            </a:r>
            <a:endParaRPr lang="en-US" altLang="zh-CN" dirty="0"/>
          </a:p>
          <a:p>
            <a:pPr lvl="1"/>
            <a:r>
              <a:rPr lang="en-US" altLang="zh-CN" dirty="0"/>
              <a:t>e.g.  </a:t>
            </a:r>
            <a:r>
              <a:rPr lang="zh-CN" altLang="en-US" dirty="0"/>
              <a:t>斐波那契数列</a:t>
            </a:r>
          </a:p>
          <a:p>
            <a:r>
              <a:rPr lang="zh-CN" altLang="en-US" dirty="0"/>
              <a:t>动态规划自下而上合成问题，避免重复计算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A7BCAD-A94F-462D-815A-FAB798C8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E3528-54E9-4E2C-A857-CABB453E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FA7D7-6CC8-4908-9A38-F20AABF9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38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270F5-A59A-4BDD-B277-FE13F9EE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动态规划原理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CD797F-3A7E-41F4-BF91-7440F695B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0B050"/>
                </a:solidFill>
                <a:latin typeface="楷体_GB2312"/>
                <a:ea typeface="楷体_GB2312"/>
              </a:rPr>
              <a:t>与分治法区别：</a:t>
            </a:r>
            <a:endParaRPr lang="en-US" altLang="zh-CN" sz="2400" dirty="0">
              <a:solidFill>
                <a:srgbClr val="00B050"/>
              </a:solidFill>
              <a:latin typeface="楷体_GB2312"/>
              <a:ea typeface="楷体_GB2312"/>
            </a:endParaRPr>
          </a:p>
          <a:p>
            <a:r>
              <a:rPr lang="zh-CN" altLang="en-US" sz="2400" dirty="0"/>
              <a:t>大问题</a:t>
            </a:r>
            <a:r>
              <a:rPr lang="zh-CN" altLang="en-US" sz="2400" dirty="0">
                <a:solidFill>
                  <a:srgbClr val="FF3300"/>
                </a:solidFill>
              </a:rPr>
              <a:t>自上而下</a:t>
            </a:r>
            <a:r>
              <a:rPr lang="zh-CN" altLang="en-US" sz="2400" dirty="0"/>
              <a:t>分解为子问题时，可以有多种分解方法</a:t>
            </a:r>
            <a:endParaRPr lang="en-US" altLang="zh-CN" sz="2400" dirty="0"/>
          </a:p>
          <a:p>
            <a:pPr lvl="1"/>
            <a:r>
              <a:rPr lang="en-US" altLang="zh-CN" sz="2400" dirty="0"/>
              <a:t>e.g. </a:t>
            </a:r>
            <a:r>
              <a:rPr lang="zh-CN" altLang="en-US" sz="2400" dirty="0"/>
              <a:t>归并排序，矩阵连乘 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</a:rPr>
              <a:t>…A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k</a:t>
            </a:r>
            <a:r>
              <a:rPr lang="en-US" altLang="zh-CN" sz="2400" b="1" dirty="0">
                <a:solidFill>
                  <a:srgbClr val="0066FF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66FF"/>
                </a:solidFill>
              </a:rPr>
              <a:t>k+1</a:t>
            </a:r>
            <a:r>
              <a:rPr lang="en-US" altLang="zh-CN" sz="2400" b="1" dirty="0">
                <a:solidFill>
                  <a:srgbClr val="0066FF"/>
                </a:solidFill>
              </a:rPr>
              <a:t>…A</a:t>
            </a:r>
            <a:r>
              <a:rPr lang="en-US" altLang="zh-CN" sz="2400" baseline="-25000" dirty="0">
                <a:solidFill>
                  <a:srgbClr val="0066FF"/>
                </a:solidFill>
              </a:rPr>
              <a:t>n</a:t>
            </a:r>
            <a:endParaRPr lang="zh-CN" altLang="en-US" sz="2400" baseline="-25000" dirty="0">
              <a:solidFill>
                <a:srgbClr val="0066FF"/>
              </a:solidFill>
            </a:endParaRPr>
          </a:p>
          <a:p>
            <a:pPr lvl="0"/>
            <a:r>
              <a:rPr lang="zh-CN" altLang="en-US" dirty="0">
                <a:solidFill>
                  <a:schemeClr val="tx2"/>
                </a:solidFill>
              </a:rPr>
              <a:t>如果不同分解方法对应的子问题及其解不同，并导致合并后的原问题解不同，则需要考虑各种可能的分解方法。此时，无法直接采用分治法求解：</a:t>
            </a:r>
            <a:r>
              <a:rPr lang="en-US" altLang="zh-CN" dirty="0">
                <a:solidFill>
                  <a:schemeClr val="tx2"/>
                </a:solidFill>
              </a:rPr>
              <a:t>e.g. </a:t>
            </a:r>
            <a:r>
              <a:rPr lang="zh-CN" altLang="en-US" dirty="0">
                <a:solidFill>
                  <a:schemeClr val="tx2"/>
                </a:solidFill>
              </a:rPr>
              <a:t>矩阵连乘</a:t>
            </a:r>
            <a:endParaRPr lang="en-US" altLang="zh-CN" dirty="0">
              <a:solidFill>
                <a:schemeClr val="tx2"/>
              </a:solidFill>
            </a:endParaRPr>
          </a:p>
          <a:p>
            <a:pPr lvl="1"/>
            <a:r>
              <a:rPr lang="en-US" altLang="zh-CN" dirty="0">
                <a:solidFill>
                  <a:schemeClr val="tx2"/>
                </a:solidFill>
              </a:rPr>
              <a:t>1</a:t>
            </a:r>
            <a:r>
              <a:rPr lang="en-US" altLang="zh-CN" sz="2400" dirty="0"/>
              <a:t>. </a:t>
            </a:r>
            <a:r>
              <a:rPr lang="zh-CN" altLang="en-US" sz="2400" dirty="0"/>
              <a:t>分解得到的子问题往往不是互相独立的，用分治法求解，需要计算的子问题数目太多，时间复杂性指数级别</a:t>
            </a:r>
            <a:endParaRPr lang="en-US" altLang="zh-CN" sz="2400" dirty="0"/>
          </a:p>
          <a:p>
            <a:pPr lvl="1"/>
            <a:r>
              <a:rPr lang="en-US" altLang="zh-CN" sz="2400" dirty="0"/>
              <a:t>2. </a:t>
            </a:r>
            <a:r>
              <a:rPr lang="zh-CN" altLang="en-US" sz="2400" b="1" dirty="0">
                <a:solidFill>
                  <a:srgbClr val="FF0000"/>
                </a:solidFill>
              </a:rPr>
              <a:t>不同子问题的数目常常只有</a:t>
            </a:r>
            <a:r>
              <a:rPr lang="zh-CN" altLang="en-US" sz="2400" b="1" u="sng" dirty="0">
                <a:solidFill>
                  <a:srgbClr val="FF0000"/>
                </a:solidFill>
              </a:rPr>
              <a:t>多项式量级</a:t>
            </a:r>
            <a:r>
              <a:rPr lang="zh-CN" altLang="en-US" sz="2400" dirty="0"/>
              <a:t>。在用分治法求解时，有些子问题被重复计算了许多次</a:t>
            </a:r>
            <a:endParaRPr lang="en-US" altLang="zh-CN" sz="2400" dirty="0"/>
          </a:p>
          <a:p>
            <a:pPr lvl="2"/>
            <a:r>
              <a:rPr lang="en-US" altLang="zh-CN" dirty="0"/>
              <a:t>E.g. Fibonacci</a:t>
            </a:r>
            <a:r>
              <a:rPr lang="zh-CN" altLang="en-US" dirty="0"/>
              <a:t>数列计算，见后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1D0B99-A8C5-4A21-8312-6983B759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AAFB73-7EEB-4033-AF60-5EB57E9B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6B2ECE-B94B-4B52-9B6D-AF22D9CC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" name="AutoShape 52">
            <a:hlinkClick r:id="rId2" action="ppaction://hlinksldjump"/>
            <a:extLst>
              <a:ext uri="{FF2B5EF4-FFF2-40B4-BE49-F238E27FC236}">
                <a16:creationId xmlns:a16="http://schemas.microsoft.com/office/drawing/2014/main" id="{4ADAB64E-1445-4732-9BE0-71E702E9E75B}"/>
              </a:ext>
            </a:extLst>
          </p:cNvPr>
          <p:cNvSpPr/>
          <p:nvPr/>
        </p:nvSpPr>
        <p:spPr>
          <a:xfrm>
            <a:off x="4927924" y="5514729"/>
            <a:ext cx="360362" cy="21590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03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55B63-755A-4DB0-9E55-C3CBE828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备忘录方法 </a:t>
            </a:r>
            <a:r>
              <a:rPr lang="en-US" altLang="zh-CN" dirty="0"/>
              <a:t>【</a:t>
            </a:r>
            <a:r>
              <a:rPr lang="zh-CN" altLang="en-US" dirty="0"/>
              <a:t>略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7D7CCA-7B96-4E55-87FE-36EA1385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</a:rPr>
              <a:t>自上而下、递归、避免重复计算子问题的问题求解方法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r>
              <a:rPr lang="zh-CN" altLang="en-US" sz="2400" dirty="0">
                <a:latin typeface="微软雅黑 Light" panose="020B0502040204020203" pitchFamily="34" charset="-122"/>
              </a:rPr>
              <a:t>控制结构与直接递归方法的控制结构相同，为每个解过的子问题建立了备忘录以备需要时查看，避免对相同子问题的重复求解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5ABED-D73F-484C-9A6A-4FE817A5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51600-D6D6-44A5-9F3C-231B641D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14034A-31C0-4498-B5E5-0B09CB4C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575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A85123-A7FC-4C12-A965-AD05A31A6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+mn-lt"/>
              </a:rPr>
              <a:t>E.g.</a:t>
            </a:r>
            <a:r>
              <a:rPr lang="en-US" altLang="zh-CN" sz="2400" dirty="0"/>
              <a:t> </a:t>
            </a:r>
            <a:r>
              <a:rPr lang="zh-CN" altLang="en-US" sz="2400" dirty="0"/>
              <a:t>矩阵连乘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FFCE99-F22B-4719-98D2-2EBD4B0F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499E4B-A680-4373-B753-03BADEBA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A2A1EE-9CE7-46A3-9EB1-2960F5B6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837F4-1899-43B3-9B0F-7323798F91E8}"/>
              </a:ext>
            </a:extLst>
          </p:cNvPr>
          <p:cNvSpPr/>
          <p:nvPr/>
        </p:nvSpPr>
        <p:spPr>
          <a:xfrm>
            <a:off x="286453" y="720387"/>
            <a:ext cx="8569325" cy="6247864"/>
          </a:xfrm>
          <a:prstGeom prst="rect">
            <a:avLst/>
          </a:prstGeom>
          <a:noFill/>
          <a:ln w="6350">
            <a:noFill/>
          </a:ln>
        </p:spPr>
        <p:txBody>
          <a:bodyPr anchor="ctr">
            <a:spAutoFit/>
          </a:bodyPr>
          <a:lstStyle/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int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LookupChain</a:t>
            </a:r>
            <a:r>
              <a:rPr lang="en-US" altLang="zh-CN" sz="2000" dirty="0">
                <a:ea typeface="微软雅黑 Light" panose="020B0502040204020203" pitchFamily="34" charset="-122"/>
              </a:rPr>
              <a:t>(int i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j)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求解问题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A[i,j]=(A</a:t>
            </a:r>
            <a:r>
              <a:rPr lang="en-US" altLang="zh-CN" sz="2000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A</a:t>
            </a:r>
            <a:r>
              <a:rPr lang="en-US" altLang="zh-CN" sz="2000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i+1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… A</a:t>
            </a:r>
            <a:r>
              <a:rPr lang="en-US" altLang="zh-CN" sz="2000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j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)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{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if (m[i][j] &gt; 0) return m[i][j];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A[i,j]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如果以前以计算过，则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m[i,j]&gt;0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，</a:t>
            </a:r>
            <a:endParaRPr lang="en-US" altLang="zh-CN" sz="20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                                                              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直接返回计算结果，避免重复计算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if (i == j) return 0;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A[i,j] =A[i,i], </a:t>
            </a:r>
            <a:r>
              <a:rPr lang="zh-CN" altLang="en-US" dirty="0">
                <a:solidFill>
                  <a:srgbClr val="FF0000"/>
                </a:solidFill>
                <a:ea typeface="微软雅黑 Light" panose="020B0502040204020203" pitchFamily="34" charset="-122"/>
              </a:rPr>
              <a:t>只有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ea typeface="微软雅黑 Light" panose="020B0502040204020203" pitchFamily="34" charset="-122"/>
              </a:rPr>
              <a:t>个矩阵的最小规模子问题</a:t>
            </a:r>
            <a:endParaRPr lang="zh-CN" altLang="en-US" sz="20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以下各步依次比较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k=i,…,j-1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等多种划分方法，求最优划分和最优值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int u =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LookupChain(i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，</a:t>
            </a:r>
            <a:r>
              <a:rPr lang="en-US" altLang="zh-CN" sz="2000" b="1" dirty="0">
                <a:ea typeface="微软雅黑 Light" panose="020B0502040204020203" pitchFamily="34" charset="-122"/>
              </a:rPr>
              <a:t>i) + LookupChain(i+1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，</a:t>
            </a:r>
            <a:r>
              <a:rPr lang="en-US" altLang="zh-CN" sz="2000" b="1" dirty="0">
                <a:ea typeface="微软雅黑 Light" panose="020B0502040204020203" pitchFamily="34" charset="-122"/>
              </a:rPr>
              <a:t>j) + p[i-1]*p[i]*p[j];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</a:t>
            </a:r>
          </a:p>
          <a:p>
            <a:pPr lvl="0" eaLnBrk="1" hangingPunct="1"/>
            <a:endParaRPr lang="en-US" altLang="zh-CN" sz="20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s[i][j] = i;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初始最佳划分点位置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k=i</a:t>
            </a:r>
          </a:p>
          <a:p>
            <a:pPr lvl="0" eaLnBrk="1" hangingPunct="1"/>
            <a:endParaRPr lang="en-US" altLang="zh-CN" sz="20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for (int k = i+1; k &lt; j; k++) {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int t =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LookupChain(i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，</a:t>
            </a:r>
            <a:r>
              <a:rPr lang="en-US" altLang="zh-CN" sz="2000" b="1" dirty="0">
                <a:ea typeface="微软雅黑 Light" panose="020B0502040204020203" pitchFamily="34" charset="-122"/>
              </a:rPr>
              <a:t>k) + LookupChain(k+1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，</a:t>
            </a:r>
            <a:r>
              <a:rPr lang="en-US" altLang="zh-CN" sz="2000" b="1" dirty="0">
                <a:ea typeface="微软雅黑 Light" panose="020B0502040204020203" pitchFamily="34" charset="-122"/>
              </a:rPr>
              <a:t>j) + </a:t>
            </a:r>
            <a:r>
              <a:rPr lang="en-US" altLang="zh-CN" sz="20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p[i-1]*p[k]*p[j];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if (t &lt; u) { u = t; s[i][j] = k;}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}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m[i][j] = u;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return u;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812A4F74-8473-47DF-B49A-571B3E565FB5}"/>
              </a:ext>
            </a:extLst>
          </p:cNvPr>
          <p:cNvSpPr txBox="1"/>
          <p:nvPr/>
        </p:nvSpPr>
        <p:spPr>
          <a:xfrm>
            <a:off x="3683935" y="164237"/>
            <a:ext cx="5214264" cy="400110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Clr>
                <a:schemeClr val="accent2"/>
              </a:buClr>
            </a:pPr>
            <a:r>
              <a:rPr lang="zh-CN" altLang="en-US" sz="2000" dirty="0">
                <a:ea typeface="微软雅黑 Light" panose="020B0502040204020203" pitchFamily="34" charset="-122"/>
              </a:rPr>
              <a:t>矩阵</a:t>
            </a:r>
            <a:r>
              <a:rPr lang="en-US" altLang="zh-CN" sz="2000" dirty="0">
                <a:ea typeface="微软雅黑 Light" panose="020B0502040204020203" pitchFamily="34" charset="-122"/>
              </a:rPr>
              <a:t>m[i,j]</a:t>
            </a:r>
            <a:r>
              <a:rPr lang="zh-CN" altLang="en-US" sz="2000" dirty="0">
                <a:solidFill>
                  <a:srgbClr val="CC0000"/>
                </a:solidFill>
                <a:ea typeface="微软雅黑 Light" panose="020B0502040204020203" pitchFamily="34" charset="-122"/>
              </a:rPr>
              <a:t>初始化为</a:t>
            </a:r>
            <a:r>
              <a:rPr lang="en-US" altLang="zh-CN" sz="2000" dirty="0">
                <a:solidFill>
                  <a:srgbClr val="CC0000"/>
                </a:solidFill>
                <a:ea typeface="微软雅黑 Light" panose="020B0502040204020203" pitchFamily="34" charset="-122"/>
              </a:rPr>
              <a:t>0</a:t>
            </a:r>
            <a:r>
              <a:rPr lang="zh-CN" altLang="en-US" sz="2000" dirty="0">
                <a:ea typeface="微软雅黑 Light" panose="020B0502040204020203" pitchFamily="34" charset="-122"/>
              </a:rPr>
              <a:t>，表示子问题没有计算过</a:t>
            </a:r>
          </a:p>
        </p:txBody>
      </p:sp>
      <p:graphicFrame>
        <p:nvGraphicFramePr>
          <p:cNvPr id="8" name="对象 1">
            <a:extLst>
              <a:ext uri="{FF2B5EF4-FFF2-40B4-BE49-F238E27FC236}">
                <a16:creationId xmlns:a16="http://schemas.microsoft.com/office/drawing/2014/main" id="{979DA430-3CA7-490F-87A1-F0CAFB610E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720090"/>
              </p:ext>
            </p:extLst>
          </p:nvPr>
        </p:nvGraphicFramePr>
        <p:xfrm>
          <a:off x="4954014" y="3482335"/>
          <a:ext cx="402431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8" r:id="rId3" imgW="1638300" imgH="241300" progId="Equation.DSMT4">
                  <p:embed/>
                </p:oleObj>
              </mc:Choice>
              <mc:Fallback>
                <p:oleObj r:id="rId3" imgW="1638300" imgH="241300" progId="Equation.DSMT4">
                  <p:embed/>
                  <p:pic>
                    <p:nvPicPr>
                      <p:cNvPr id="40966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4014" y="3482335"/>
                        <a:ext cx="4024312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">
            <a:extLst>
              <a:ext uri="{FF2B5EF4-FFF2-40B4-BE49-F238E27FC236}">
                <a16:creationId xmlns:a16="http://schemas.microsoft.com/office/drawing/2014/main" id="{565B5FA3-484C-4364-B7C8-DBC25291111A}"/>
              </a:ext>
            </a:extLst>
          </p:cNvPr>
          <p:cNvSpPr/>
          <p:nvPr/>
        </p:nvSpPr>
        <p:spPr>
          <a:xfrm>
            <a:off x="163905" y="3413452"/>
            <a:ext cx="1187450" cy="365745"/>
          </a:xfrm>
          <a:prstGeom prst="wedgeRectCallout">
            <a:avLst>
              <a:gd name="adj1" fmla="val 36448"/>
              <a:gd name="adj2" fmla="val -119410"/>
            </a:avLst>
          </a:prstGeom>
          <a:solidFill>
            <a:schemeClr val="bg1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eaLnBrk="1" hangingPunct="1"/>
            <a:r>
              <a:rPr lang="en-US" altLang="zh-CN" sz="1400" dirty="0">
                <a:latin typeface="Arial" panose="020B0604020202020204" pitchFamily="34" charset="0"/>
                <a:ea typeface="宋体" panose="02010600030101010101" pitchFamily="2" charset="-122"/>
              </a:rPr>
              <a:t>A[i,i]*A[i+1,j]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2028F17-43B3-4091-95D3-8036B5318D69}"/>
              </a:ext>
            </a:extLst>
          </p:cNvPr>
          <p:cNvSpPr/>
          <p:nvPr/>
        </p:nvSpPr>
        <p:spPr>
          <a:xfrm>
            <a:off x="3719039" y="4503198"/>
            <a:ext cx="1314450" cy="360363"/>
          </a:xfrm>
          <a:prstGeom prst="wedgeRectCallout">
            <a:avLst>
              <a:gd name="adj1" fmla="val -234323"/>
              <a:gd name="adj2" fmla="val 133942"/>
            </a:avLst>
          </a:prstGeom>
          <a:solidFill>
            <a:schemeClr val="bg1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eaLnBrk="1" hangingPunct="1"/>
            <a:r>
              <a:rPr lang="en-US" altLang="zh-CN" sz="1400" dirty="0">
                <a:latin typeface="Arial" panose="020B0604020202020204" pitchFamily="34" charset="0"/>
                <a:ea typeface="宋体" panose="02010600030101010101" pitchFamily="2" charset="-122"/>
              </a:rPr>
              <a:t>A[i,k]*A[k+1,j]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223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55B63-755A-4DB0-9E55-C3CBE828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备忘录 </a:t>
            </a:r>
            <a:r>
              <a:rPr lang="en-US" altLang="zh-CN" dirty="0"/>
              <a:t>vs </a:t>
            </a:r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7D7CCA-7B96-4E55-87FE-36EA1385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动态规划备忘录方法采用自上而下的递归分解法</a:t>
            </a:r>
          </a:p>
          <a:p>
            <a:pPr eaLnBrk="1" hangingPunct="1"/>
            <a:r>
              <a:rPr lang="zh-CN" altLang="en-US" sz="2400" dirty="0"/>
              <a:t>与动态规划法一样，避免子问题重复计算</a:t>
            </a:r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/>
            <a:r>
              <a:rPr lang="zh-CN" altLang="en-US" sz="2400" dirty="0"/>
              <a:t>但由于采用递归，需要多次函数调用和参数传递，对同一问题，备忘录算法的计算时间一般</a:t>
            </a:r>
            <a:r>
              <a:rPr lang="zh-CN" altLang="en-US" dirty="0"/>
              <a:t>长于</a:t>
            </a:r>
            <a:r>
              <a:rPr lang="zh-CN" altLang="en-US" sz="2400" dirty="0"/>
              <a:t>动态规划算法的计算时间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5ABED-D73F-484C-9A6A-4FE817A5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51600-D6D6-44A5-9F3C-231B641D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14034A-31C0-4498-B5E5-0B09CB4C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383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23DEA-EA2F-4080-8033-5AD93098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3.3 </a:t>
            </a:r>
            <a:r>
              <a:rPr lang="zh-CN" altLang="en-US"/>
              <a:t>最</a:t>
            </a:r>
            <a:r>
              <a:rPr lang="zh-CN" altLang="en-US" dirty="0"/>
              <a:t>长公共子序列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D87B2-B37C-4571-B4AD-5E6A2297B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56A06-5A9E-418E-BC2C-7E35429B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D442A6-1FC3-4E69-BD79-07367D26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5A9204-622D-4644-8B2D-E4F95B7E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652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8" y="1610436"/>
            <a:ext cx="5610225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27" y="1958153"/>
            <a:ext cx="4632350" cy="211206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47DFAE61-BAAF-2444-AA2E-4094E5848053}"/>
              </a:ext>
            </a:extLst>
          </p:cNvPr>
          <p:cNvSpPr txBox="1">
            <a:spLocks/>
          </p:cNvSpPr>
          <p:nvPr/>
        </p:nvSpPr>
        <p:spPr>
          <a:xfrm>
            <a:off x="6260897" y="1958152"/>
            <a:ext cx="2412936" cy="3683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61"/>
              </a:lnSpc>
              <a:spcBef>
                <a:spcPts val="0"/>
              </a:spcBef>
            </a:pP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43EE5F8-23F4-2D4F-87C9-31B442C38B95}"/>
              </a:ext>
            </a:extLst>
          </p:cNvPr>
          <p:cNvSpPr txBox="1">
            <a:spLocks/>
          </p:cNvSpPr>
          <p:nvPr/>
        </p:nvSpPr>
        <p:spPr>
          <a:xfrm>
            <a:off x="6250698" y="2313859"/>
            <a:ext cx="2415803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71"/>
              </a:lnSpc>
            </a:pP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A24BD-B268-426B-B98E-1E82E580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动态规划原理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4E96D6-CA64-4352-81CA-AA56435E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解决方法</a:t>
            </a:r>
            <a:endParaRPr lang="en-US" altLang="zh-CN" dirty="0"/>
          </a:p>
          <a:p>
            <a:pPr lvl="1"/>
            <a:r>
              <a:rPr lang="zh-CN" altLang="en-US" dirty="0"/>
              <a:t>保存已解决的子问题的答案，在需要时再找出已求得的答案，避免大量重复计算，得到多项式时间复杂度算法</a:t>
            </a:r>
            <a:endParaRPr lang="en-US" altLang="zh-CN" dirty="0"/>
          </a:p>
          <a:p>
            <a:pPr lvl="1"/>
            <a:r>
              <a:rPr lang="zh-CN" altLang="en-US" dirty="0"/>
              <a:t>利用表来记录子问题的答案，表的大小为多项式量级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E12FB9-8B83-4039-BB93-238A740B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6285C5-6446-484E-A8BF-6480C0E4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5F6E91-763D-45B1-876A-719F3ADF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A66398DC-00C8-42BB-ABE5-32D5B34351EA}"/>
              </a:ext>
            </a:extLst>
          </p:cNvPr>
          <p:cNvGrpSpPr/>
          <p:nvPr/>
        </p:nvGrpSpPr>
        <p:grpSpPr>
          <a:xfrm>
            <a:off x="581516" y="3099355"/>
            <a:ext cx="7983537" cy="2935288"/>
            <a:chOff x="521" y="2204"/>
            <a:chExt cx="5029" cy="1849"/>
          </a:xfrm>
          <a:solidFill>
            <a:schemeClr val="bg1">
              <a:lumMod val="85000"/>
            </a:schemeClr>
          </a:solidFill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A486E39D-A005-4038-86F1-97FB9F8E3C82}"/>
                </a:ext>
              </a:extLst>
            </p:cNvPr>
            <p:cNvSpPr/>
            <p:nvPr/>
          </p:nvSpPr>
          <p:spPr>
            <a:xfrm>
              <a:off x="2699" y="2204"/>
              <a:ext cx="504" cy="384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32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</a:t>
              </a:r>
            </a:p>
          </p:txBody>
        </p:sp>
        <p:cxnSp>
          <p:nvCxnSpPr>
            <p:cNvPr id="9" name="AutoShape 6">
              <a:extLst>
                <a:ext uri="{FF2B5EF4-FFF2-40B4-BE49-F238E27FC236}">
                  <a16:creationId xmlns:a16="http://schemas.microsoft.com/office/drawing/2014/main" id="{67468DC3-44A1-4D84-902E-45F1AB539B6C}"/>
                </a:ext>
              </a:extLst>
            </p:cNvPr>
            <p:cNvCxnSpPr>
              <a:stCxn id="8" idx="4"/>
              <a:endCxn id="35" idx="0"/>
            </p:cNvCxnSpPr>
            <p:nvPr/>
          </p:nvCxnSpPr>
          <p:spPr>
            <a:xfrm>
              <a:off x="2951" y="2594"/>
              <a:ext cx="2216" cy="557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" name="AutoShape 7">
              <a:extLst>
                <a:ext uri="{FF2B5EF4-FFF2-40B4-BE49-F238E27FC236}">
                  <a16:creationId xmlns:a16="http://schemas.microsoft.com/office/drawing/2014/main" id="{EB69EC83-FD51-4A4B-9525-F897DFD6084F}"/>
                </a:ext>
              </a:extLst>
            </p:cNvPr>
            <p:cNvCxnSpPr>
              <a:stCxn id="8" idx="4"/>
              <a:endCxn id="14" idx="0"/>
            </p:cNvCxnSpPr>
            <p:nvPr/>
          </p:nvCxnSpPr>
          <p:spPr>
            <a:xfrm flipH="1">
              <a:off x="1051" y="2594"/>
              <a:ext cx="1900" cy="558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" name="AutoShape 8">
              <a:extLst>
                <a:ext uri="{FF2B5EF4-FFF2-40B4-BE49-F238E27FC236}">
                  <a16:creationId xmlns:a16="http://schemas.microsoft.com/office/drawing/2014/main" id="{BE153397-0831-486C-8BEE-E7D11298A162}"/>
                </a:ext>
              </a:extLst>
            </p:cNvPr>
            <p:cNvCxnSpPr>
              <a:stCxn id="8" idx="4"/>
              <a:endCxn id="23" idx="0"/>
            </p:cNvCxnSpPr>
            <p:nvPr/>
          </p:nvCxnSpPr>
          <p:spPr>
            <a:xfrm flipH="1">
              <a:off x="2774" y="2594"/>
              <a:ext cx="177" cy="558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" name="AutoShape 9">
              <a:extLst>
                <a:ext uri="{FF2B5EF4-FFF2-40B4-BE49-F238E27FC236}">
                  <a16:creationId xmlns:a16="http://schemas.microsoft.com/office/drawing/2014/main" id="{1F16E605-58AD-44E4-A2C6-A569498F2254}"/>
                </a:ext>
              </a:extLst>
            </p:cNvPr>
            <p:cNvCxnSpPr>
              <a:stCxn id="8" idx="4"/>
              <a:endCxn id="28" idx="0"/>
            </p:cNvCxnSpPr>
            <p:nvPr/>
          </p:nvCxnSpPr>
          <p:spPr>
            <a:xfrm>
              <a:off x="2951" y="2594"/>
              <a:ext cx="811" cy="557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407C07B9-E493-4158-9F58-5605C70CA975}"/>
                </a:ext>
              </a:extLst>
            </p:cNvPr>
            <p:cNvSpPr txBox="1"/>
            <p:nvPr/>
          </p:nvSpPr>
          <p:spPr>
            <a:xfrm>
              <a:off x="1824" y="2235"/>
              <a:ext cx="6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0" hangingPunct="0">
                <a:spcBef>
                  <a:spcPct val="50000"/>
                </a:spcBef>
              </a:pPr>
              <a:r>
                <a:rPr lang="zh-CN" altLang="en-US" sz="32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=</a:t>
              </a: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F9CAE63A-AF18-4040-801D-8FC3F3754EA3}"/>
                </a:ext>
              </a:extLst>
            </p:cNvPr>
            <p:cNvSpPr/>
            <p:nvPr/>
          </p:nvSpPr>
          <p:spPr>
            <a:xfrm>
              <a:off x="839" y="3158"/>
              <a:ext cx="423" cy="312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28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n/2</a:t>
              </a:r>
            </a:p>
          </p:txBody>
        </p:sp>
        <p:cxnSp>
          <p:nvCxnSpPr>
            <p:cNvPr id="15" name="AutoShape 12">
              <a:extLst>
                <a:ext uri="{FF2B5EF4-FFF2-40B4-BE49-F238E27FC236}">
                  <a16:creationId xmlns:a16="http://schemas.microsoft.com/office/drawing/2014/main" id="{264D08D1-111E-47AD-991C-C569769AE899}"/>
                </a:ext>
              </a:extLst>
            </p:cNvPr>
            <p:cNvCxnSpPr>
              <a:stCxn id="14" idx="4"/>
              <a:endCxn id="22" idx="0"/>
            </p:cNvCxnSpPr>
            <p:nvPr/>
          </p:nvCxnSpPr>
          <p:spPr>
            <a:xfrm>
              <a:off x="1051" y="3476"/>
              <a:ext cx="1305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" name="AutoShape 13">
              <a:extLst>
                <a:ext uri="{FF2B5EF4-FFF2-40B4-BE49-F238E27FC236}">
                  <a16:creationId xmlns:a16="http://schemas.microsoft.com/office/drawing/2014/main" id="{7EA1DBE2-C5FF-48DF-B450-CC0321261385}"/>
                </a:ext>
              </a:extLst>
            </p:cNvPr>
            <p:cNvCxnSpPr>
              <a:stCxn id="14" idx="4"/>
              <a:endCxn id="19" idx="0"/>
            </p:cNvCxnSpPr>
            <p:nvPr/>
          </p:nvCxnSpPr>
          <p:spPr>
            <a:xfrm flipH="1">
              <a:off x="632" y="3476"/>
              <a:ext cx="419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" name="AutoShape 14">
              <a:extLst>
                <a:ext uri="{FF2B5EF4-FFF2-40B4-BE49-F238E27FC236}">
                  <a16:creationId xmlns:a16="http://schemas.microsoft.com/office/drawing/2014/main" id="{62BD4456-15A4-4B3F-97AE-EFE35AFD00F9}"/>
                </a:ext>
              </a:extLst>
            </p:cNvPr>
            <p:cNvCxnSpPr>
              <a:stCxn id="14" idx="4"/>
              <a:endCxn id="20" idx="0"/>
            </p:cNvCxnSpPr>
            <p:nvPr/>
          </p:nvCxnSpPr>
          <p:spPr>
            <a:xfrm>
              <a:off x="1051" y="3476"/>
              <a:ext cx="126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" name="AutoShape 15">
              <a:extLst>
                <a:ext uri="{FF2B5EF4-FFF2-40B4-BE49-F238E27FC236}">
                  <a16:creationId xmlns:a16="http://schemas.microsoft.com/office/drawing/2014/main" id="{4768E9B1-07F1-43B5-9E40-4CA739795452}"/>
                </a:ext>
              </a:extLst>
            </p:cNvPr>
            <p:cNvCxnSpPr>
              <a:stCxn id="14" idx="4"/>
              <a:endCxn id="21" idx="0"/>
            </p:cNvCxnSpPr>
            <p:nvPr/>
          </p:nvCxnSpPr>
          <p:spPr>
            <a:xfrm>
              <a:off x="1051" y="3476"/>
              <a:ext cx="806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9" name="AutoShape 16">
              <a:extLst>
                <a:ext uri="{FF2B5EF4-FFF2-40B4-BE49-F238E27FC236}">
                  <a16:creationId xmlns:a16="http://schemas.microsoft.com/office/drawing/2014/main" id="{85D73A4A-B4B8-4772-A857-100E4D0FA067}"/>
                </a:ext>
              </a:extLst>
            </p:cNvPr>
            <p:cNvSpPr/>
            <p:nvPr/>
          </p:nvSpPr>
          <p:spPr>
            <a:xfrm>
              <a:off x="521" y="3884"/>
              <a:ext cx="221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20" name="AutoShape 17">
              <a:extLst>
                <a:ext uri="{FF2B5EF4-FFF2-40B4-BE49-F238E27FC236}">
                  <a16:creationId xmlns:a16="http://schemas.microsoft.com/office/drawing/2014/main" id="{F4388C14-FBB0-4234-92F1-90F38042350E}"/>
                </a:ext>
              </a:extLst>
            </p:cNvPr>
            <p:cNvSpPr/>
            <p:nvPr/>
          </p:nvSpPr>
          <p:spPr>
            <a:xfrm>
              <a:off x="1066" y="3884"/>
              <a:ext cx="222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21" name="AutoShape 18">
              <a:extLst>
                <a:ext uri="{FF2B5EF4-FFF2-40B4-BE49-F238E27FC236}">
                  <a16:creationId xmlns:a16="http://schemas.microsoft.com/office/drawing/2014/main" id="{7F7BC6B5-FDD5-4C86-98CB-D0C97BAB23E1}"/>
                </a:ext>
              </a:extLst>
            </p:cNvPr>
            <p:cNvSpPr/>
            <p:nvPr/>
          </p:nvSpPr>
          <p:spPr>
            <a:xfrm>
              <a:off x="1746" y="3884"/>
              <a:ext cx="222" cy="1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22" name="AutoShape 19">
              <a:extLst>
                <a:ext uri="{FF2B5EF4-FFF2-40B4-BE49-F238E27FC236}">
                  <a16:creationId xmlns:a16="http://schemas.microsoft.com/office/drawing/2014/main" id="{04A5BC74-ED61-44DB-93EE-2F03FB0791BA}"/>
                </a:ext>
              </a:extLst>
            </p:cNvPr>
            <p:cNvSpPr/>
            <p:nvPr/>
          </p:nvSpPr>
          <p:spPr>
            <a:xfrm>
              <a:off x="2245" y="3884"/>
              <a:ext cx="221" cy="1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02869A30-EF45-4ED6-89DB-2E04FB1A22CC}"/>
                </a:ext>
              </a:extLst>
            </p:cNvPr>
            <p:cNvSpPr/>
            <p:nvPr/>
          </p:nvSpPr>
          <p:spPr>
            <a:xfrm>
              <a:off x="2562" y="3158"/>
              <a:ext cx="423" cy="312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28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n/2</a:t>
              </a:r>
            </a:p>
          </p:txBody>
        </p:sp>
        <p:cxnSp>
          <p:nvCxnSpPr>
            <p:cNvPr id="24" name="AutoShape 21">
              <a:extLst>
                <a:ext uri="{FF2B5EF4-FFF2-40B4-BE49-F238E27FC236}">
                  <a16:creationId xmlns:a16="http://schemas.microsoft.com/office/drawing/2014/main" id="{CB7903EB-17E7-40ED-B26E-3A3656308991}"/>
                </a:ext>
              </a:extLst>
            </p:cNvPr>
            <p:cNvCxnSpPr>
              <a:stCxn id="23" idx="4"/>
            </p:cNvCxnSpPr>
            <p:nvPr/>
          </p:nvCxnSpPr>
          <p:spPr>
            <a:xfrm>
              <a:off x="2774" y="3476"/>
              <a:ext cx="483" cy="405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5" name="AutoShape 22">
              <a:extLst>
                <a:ext uri="{FF2B5EF4-FFF2-40B4-BE49-F238E27FC236}">
                  <a16:creationId xmlns:a16="http://schemas.microsoft.com/office/drawing/2014/main" id="{2C6A5545-AE7E-4401-9578-36735F6C9A62}"/>
                </a:ext>
              </a:extLst>
            </p:cNvPr>
            <p:cNvCxnSpPr>
              <a:stCxn id="23" idx="4"/>
              <a:endCxn id="21" idx="0"/>
            </p:cNvCxnSpPr>
            <p:nvPr/>
          </p:nvCxnSpPr>
          <p:spPr>
            <a:xfrm flipH="1">
              <a:off x="1857" y="3476"/>
              <a:ext cx="917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6" name="AutoShape 23">
              <a:extLst>
                <a:ext uri="{FF2B5EF4-FFF2-40B4-BE49-F238E27FC236}">
                  <a16:creationId xmlns:a16="http://schemas.microsoft.com/office/drawing/2014/main" id="{21D1C66A-13AF-4A91-93EB-97B91229DD5F}"/>
                </a:ext>
              </a:extLst>
            </p:cNvPr>
            <p:cNvCxnSpPr>
              <a:stCxn id="23" idx="4"/>
              <a:endCxn id="22" idx="0"/>
            </p:cNvCxnSpPr>
            <p:nvPr/>
          </p:nvCxnSpPr>
          <p:spPr>
            <a:xfrm flipH="1">
              <a:off x="2356" y="3476"/>
              <a:ext cx="418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7" name="AutoShape 24">
              <a:extLst>
                <a:ext uri="{FF2B5EF4-FFF2-40B4-BE49-F238E27FC236}">
                  <a16:creationId xmlns:a16="http://schemas.microsoft.com/office/drawing/2014/main" id="{AD2FE2BA-0A3B-4D89-9994-030A3E577691}"/>
                </a:ext>
              </a:extLst>
            </p:cNvPr>
            <p:cNvCxnSpPr>
              <a:stCxn id="23" idx="4"/>
              <a:endCxn id="43" idx="0"/>
            </p:cNvCxnSpPr>
            <p:nvPr/>
          </p:nvCxnSpPr>
          <p:spPr>
            <a:xfrm>
              <a:off x="2774" y="3476"/>
              <a:ext cx="81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28" name="Oval 25">
              <a:extLst>
                <a:ext uri="{FF2B5EF4-FFF2-40B4-BE49-F238E27FC236}">
                  <a16:creationId xmlns:a16="http://schemas.microsoft.com/office/drawing/2014/main" id="{75393C8F-9499-476F-AE3C-5DE4A18E3538}"/>
                </a:ext>
              </a:extLst>
            </p:cNvPr>
            <p:cNvSpPr/>
            <p:nvPr/>
          </p:nvSpPr>
          <p:spPr>
            <a:xfrm>
              <a:off x="3550" y="3157"/>
              <a:ext cx="423" cy="312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28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n/2</a:t>
              </a:r>
            </a:p>
          </p:txBody>
        </p:sp>
        <p:cxnSp>
          <p:nvCxnSpPr>
            <p:cNvPr id="29" name="AutoShape 26">
              <a:extLst>
                <a:ext uri="{FF2B5EF4-FFF2-40B4-BE49-F238E27FC236}">
                  <a16:creationId xmlns:a16="http://schemas.microsoft.com/office/drawing/2014/main" id="{FD1C20E1-8780-47E7-BD04-B7CE51CA3F95}"/>
                </a:ext>
              </a:extLst>
            </p:cNvPr>
            <p:cNvCxnSpPr>
              <a:stCxn id="28" idx="4"/>
              <a:endCxn id="40" idx="0"/>
            </p:cNvCxnSpPr>
            <p:nvPr/>
          </p:nvCxnSpPr>
          <p:spPr>
            <a:xfrm>
              <a:off x="3762" y="3475"/>
              <a:ext cx="635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0" name="AutoShape 27">
              <a:extLst>
                <a:ext uri="{FF2B5EF4-FFF2-40B4-BE49-F238E27FC236}">
                  <a16:creationId xmlns:a16="http://schemas.microsoft.com/office/drawing/2014/main" id="{CD8D88CD-1F5D-43A0-8430-91BBA909A619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3218" y="3474"/>
              <a:ext cx="543" cy="405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1" name="AutoShape 28">
              <a:extLst>
                <a:ext uri="{FF2B5EF4-FFF2-40B4-BE49-F238E27FC236}">
                  <a16:creationId xmlns:a16="http://schemas.microsoft.com/office/drawing/2014/main" id="{D28DF422-203C-4963-9114-A4B1ECA448E7}"/>
                </a:ext>
              </a:extLst>
            </p:cNvPr>
            <p:cNvCxnSpPr>
              <a:stCxn id="28" idx="4"/>
              <a:endCxn id="33" idx="0"/>
            </p:cNvCxnSpPr>
            <p:nvPr/>
          </p:nvCxnSpPr>
          <p:spPr>
            <a:xfrm flipH="1">
              <a:off x="3671" y="3475"/>
              <a:ext cx="91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2" name="AutoShape 29">
              <a:extLst>
                <a:ext uri="{FF2B5EF4-FFF2-40B4-BE49-F238E27FC236}">
                  <a16:creationId xmlns:a16="http://schemas.microsoft.com/office/drawing/2014/main" id="{B2181C6B-424C-4696-8E21-111BAC806D36}"/>
                </a:ext>
              </a:extLst>
            </p:cNvPr>
            <p:cNvCxnSpPr>
              <a:stCxn id="28" idx="4"/>
              <a:endCxn id="34" idx="0"/>
            </p:cNvCxnSpPr>
            <p:nvPr/>
          </p:nvCxnSpPr>
          <p:spPr>
            <a:xfrm>
              <a:off x="3762" y="3475"/>
              <a:ext cx="272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33" name="AutoShape 30">
              <a:extLst>
                <a:ext uri="{FF2B5EF4-FFF2-40B4-BE49-F238E27FC236}">
                  <a16:creationId xmlns:a16="http://schemas.microsoft.com/office/drawing/2014/main" id="{F0310795-FCDA-4C83-B210-2786E23AADF2}"/>
                </a:ext>
              </a:extLst>
            </p:cNvPr>
            <p:cNvSpPr/>
            <p:nvPr/>
          </p:nvSpPr>
          <p:spPr>
            <a:xfrm>
              <a:off x="3560" y="3884"/>
              <a:ext cx="222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34" name="AutoShape 31">
              <a:extLst>
                <a:ext uri="{FF2B5EF4-FFF2-40B4-BE49-F238E27FC236}">
                  <a16:creationId xmlns:a16="http://schemas.microsoft.com/office/drawing/2014/main" id="{24362ED9-7337-4137-8C90-47E3FC899BD7}"/>
                </a:ext>
              </a:extLst>
            </p:cNvPr>
            <p:cNvSpPr/>
            <p:nvPr/>
          </p:nvSpPr>
          <p:spPr>
            <a:xfrm>
              <a:off x="3923" y="3884"/>
              <a:ext cx="222" cy="1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E1F229BE-ADBB-43A7-A3E2-2B99701E6E66}"/>
                </a:ext>
              </a:extLst>
            </p:cNvPr>
            <p:cNvSpPr/>
            <p:nvPr/>
          </p:nvSpPr>
          <p:spPr>
            <a:xfrm>
              <a:off x="4955" y="3157"/>
              <a:ext cx="423" cy="312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28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n/2</a:t>
              </a:r>
            </a:p>
          </p:txBody>
        </p:sp>
        <p:cxnSp>
          <p:nvCxnSpPr>
            <p:cNvPr id="36" name="AutoShape 33">
              <a:extLst>
                <a:ext uri="{FF2B5EF4-FFF2-40B4-BE49-F238E27FC236}">
                  <a16:creationId xmlns:a16="http://schemas.microsoft.com/office/drawing/2014/main" id="{9D12453C-0169-4BB6-8F8E-EFFF8D333655}"/>
                </a:ext>
              </a:extLst>
            </p:cNvPr>
            <p:cNvCxnSpPr>
              <a:stCxn id="35" idx="4"/>
              <a:endCxn id="42" idx="0"/>
            </p:cNvCxnSpPr>
            <p:nvPr/>
          </p:nvCxnSpPr>
          <p:spPr>
            <a:xfrm>
              <a:off x="5167" y="3475"/>
              <a:ext cx="273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7" name="AutoShape 34">
              <a:extLst>
                <a:ext uri="{FF2B5EF4-FFF2-40B4-BE49-F238E27FC236}">
                  <a16:creationId xmlns:a16="http://schemas.microsoft.com/office/drawing/2014/main" id="{8B1488D9-E0B3-4B35-AFBB-D07CC9FB2671}"/>
                </a:ext>
              </a:extLst>
            </p:cNvPr>
            <p:cNvCxnSpPr>
              <a:stCxn id="35" idx="4"/>
              <a:endCxn id="40" idx="0"/>
            </p:cNvCxnSpPr>
            <p:nvPr/>
          </p:nvCxnSpPr>
          <p:spPr>
            <a:xfrm flipH="1">
              <a:off x="4397" y="3475"/>
              <a:ext cx="770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8" name="AutoShape 35">
              <a:extLst>
                <a:ext uri="{FF2B5EF4-FFF2-40B4-BE49-F238E27FC236}">
                  <a16:creationId xmlns:a16="http://schemas.microsoft.com/office/drawing/2014/main" id="{EA8BCE92-D9BD-45AA-B8E3-980DC5B6B2A3}"/>
                </a:ext>
              </a:extLst>
            </p:cNvPr>
            <p:cNvCxnSpPr>
              <a:stCxn id="35" idx="4"/>
              <a:endCxn id="41" idx="0"/>
            </p:cNvCxnSpPr>
            <p:nvPr/>
          </p:nvCxnSpPr>
          <p:spPr>
            <a:xfrm flipH="1">
              <a:off x="4851" y="3475"/>
              <a:ext cx="316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9" name="AutoShape 36">
              <a:extLst>
                <a:ext uri="{FF2B5EF4-FFF2-40B4-BE49-F238E27FC236}">
                  <a16:creationId xmlns:a16="http://schemas.microsoft.com/office/drawing/2014/main" id="{0576DAB1-3CD4-494D-BD54-75D21E4EA625}"/>
                </a:ext>
              </a:extLst>
            </p:cNvPr>
            <p:cNvCxnSpPr>
              <a:stCxn id="35" idx="4"/>
              <a:endCxn id="33" idx="0"/>
            </p:cNvCxnSpPr>
            <p:nvPr/>
          </p:nvCxnSpPr>
          <p:spPr>
            <a:xfrm flipH="1">
              <a:off x="3671" y="3475"/>
              <a:ext cx="1496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40" name="AutoShape 37">
              <a:extLst>
                <a:ext uri="{FF2B5EF4-FFF2-40B4-BE49-F238E27FC236}">
                  <a16:creationId xmlns:a16="http://schemas.microsoft.com/office/drawing/2014/main" id="{35CF476F-54F9-4728-A4E0-6030C919F144}"/>
                </a:ext>
              </a:extLst>
            </p:cNvPr>
            <p:cNvSpPr/>
            <p:nvPr/>
          </p:nvSpPr>
          <p:spPr>
            <a:xfrm>
              <a:off x="4286" y="3884"/>
              <a:ext cx="221" cy="1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41" name="AutoShape 38">
              <a:extLst>
                <a:ext uri="{FF2B5EF4-FFF2-40B4-BE49-F238E27FC236}">
                  <a16:creationId xmlns:a16="http://schemas.microsoft.com/office/drawing/2014/main" id="{FDC32CBC-80C7-44F3-BCA1-85782DE8BDD0}"/>
                </a:ext>
              </a:extLst>
            </p:cNvPr>
            <p:cNvSpPr/>
            <p:nvPr/>
          </p:nvSpPr>
          <p:spPr>
            <a:xfrm>
              <a:off x="4740" y="3884"/>
              <a:ext cx="222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42" name="AutoShape 39">
              <a:extLst>
                <a:ext uri="{FF2B5EF4-FFF2-40B4-BE49-F238E27FC236}">
                  <a16:creationId xmlns:a16="http://schemas.microsoft.com/office/drawing/2014/main" id="{3F5D632D-91CE-47B7-9C28-B2577BBE21BF}"/>
                </a:ext>
              </a:extLst>
            </p:cNvPr>
            <p:cNvSpPr/>
            <p:nvPr/>
          </p:nvSpPr>
          <p:spPr>
            <a:xfrm>
              <a:off x="5329" y="3884"/>
              <a:ext cx="221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01D7BC5F-04CB-4E2E-A29C-B7B1D70C4E4B}"/>
                </a:ext>
              </a:extLst>
            </p:cNvPr>
            <p:cNvSpPr/>
            <p:nvPr/>
          </p:nvSpPr>
          <p:spPr>
            <a:xfrm>
              <a:off x="2744" y="3884"/>
              <a:ext cx="221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6FF2800C-DA2A-4CCA-AC10-57FCF9738A35}"/>
                </a:ext>
              </a:extLst>
            </p:cNvPr>
            <p:cNvSpPr/>
            <p:nvPr/>
          </p:nvSpPr>
          <p:spPr>
            <a:xfrm>
              <a:off x="3152" y="3884"/>
              <a:ext cx="221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</p:grpSp>
      <p:sp>
        <p:nvSpPr>
          <p:cNvPr id="45" name="AutoShape 42">
            <a:extLst>
              <a:ext uri="{FF2B5EF4-FFF2-40B4-BE49-F238E27FC236}">
                <a16:creationId xmlns:a16="http://schemas.microsoft.com/office/drawing/2014/main" id="{7D7A3B43-EA13-4461-A118-0209AD3BE8AC}"/>
              </a:ext>
            </a:extLst>
          </p:cNvPr>
          <p:cNvSpPr/>
          <p:nvPr/>
        </p:nvSpPr>
        <p:spPr>
          <a:xfrm>
            <a:off x="364028" y="2813605"/>
            <a:ext cx="1295400" cy="1066800"/>
          </a:xfrm>
          <a:prstGeom prst="triangl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3200" dirty="0">
                <a:latin typeface="Arial Rounded MT Bold" panose="020F0704030504030204" pitchFamily="34" charset="0"/>
                <a:ea typeface="宋体" panose="02010600030101010101" pitchFamily="2" charset="-122"/>
              </a:rPr>
              <a:t>T(n)</a:t>
            </a:r>
          </a:p>
        </p:txBody>
      </p:sp>
    </p:spTree>
    <p:extLst>
      <p:ext uri="{BB962C8B-B14F-4D97-AF65-F5344CB8AC3E}">
        <p14:creationId xmlns:p14="http://schemas.microsoft.com/office/powerpoint/2010/main" val="191404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E1569-8F31-41C9-A0F3-54A5DCC4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示例：分治法 </a:t>
            </a:r>
            <a:r>
              <a:rPr lang="en-US" altLang="zh-CN" sz="2800" dirty="0"/>
              <a:t>vs </a:t>
            </a:r>
            <a:r>
              <a:rPr lang="zh-CN" altLang="en-US" sz="2800" dirty="0"/>
              <a:t>动态规划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3157A-D7C5-47B8-8877-F850CDE82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2321511"/>
            <a:ext cx="8897136" cy="4211262"/>
          </a:xfrm>
        </p:spPr>
        <p:txBody>
          <a:bodyPr/>
          <a:lstStyle/>
          <a:p>
            <a:r>
              <a:rPr lang="zh-CN" altLang="en-US" sz="2400" dirty="0"/>
              <a:t>算法</a:t>
            </a:r>
            <a:r>
              <a:rPr lang="en-US" altLang="zh-CN" sz="2400" dirty="0"/>
              <a:t>1——</a:t>
            </a:r>
            <a:r>
              <a:rPr lang="zh-CN" altLang="en-US" sz="2400" dirty="0"/>
              <a:t>基于递归分治</a:t>
            </a:r>
          </a:p>
          <a:p>
            <a:pPr lvl="1"/>
            <a:r>
              <a:rPr lang="en-US" altLang="zh-CN" dirty="0"/>
              <a:t>F(n)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/>
              <a:t>       1.  if</a:t>
            </a:r>
            <a:r>
              <a:rPr lang="en-US" altLang="zh-CN" sz="2400" dirty="0"/>
              <a:t> (n &lt;= 1 </a:t>
            </a:r>
            <a:r>
              <a:rPr lang="en-US" altLang="zh-CN" sz="2400" b="1" dirty="0"/>
              <a:t>return</a:t>
            </a:r>
            <a:r>
              <a:rPr lang="en-US" altLang="zh-CN" sz="2400" dirty="0"/>
              <a:t> 1;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/>
              <a:t>       2.      else </a:t>
            </a:r>
            <a:r>
              <a:rPr lang="en-US" altLang="zh-CN" sz="2400" b="1" dirty="0"/>
              <a:t>return</a:t>
            </a:r>
            <a:r>
              <a:rPr lang="en-US" altLang="zh-CN" sz="2400" dirty="0"/>
              <a:t> F(n-1)+</a:t>
            </a:r>
            <a:r>
              <a:rPr lang="en-US" altLang="zh-CN" sz="2400" b="1" dirty="0"/>
              <a:t> F</a:t>
            </a:r>
            <a:r>
              <a:rPr lang="en-US" altLang="zh-CN" sz="2400" dirty="0"/>
              <a:t>(n-2);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/>
              <a:t>  </a:t>
            </a:r>
          </a:p>
          <a:p>
            <a:pPr lvl="1"/>
            <a:r>
              <a:rPr lang="zh-CN" altLang="en-US" dirty="0"/>
              <a:t>问题：</a:t>
            </a:r>
            <a:r>
              <a:rPr lang="zh-CN" altLang="en-US" sz="2400" dirty="0"/>
              <a:t>复杂性</a:t>
            </a:r>
            <a:r>
              <a:rPr lang="en-US" altLang="zh-CN" sz="2400" i="1" dirty="0"/>
              <a:t>O</a:t>
            </a:r>
            <a:r>
              <a:rPr lang="en-US" altLang="zh-CN" sz="2400" dirty="0"/>
              <a:t>(2</a:t>
            </a:r>
            <a:r>
              <a:rPr lang="en-US" altLang="zh-CN" sz="2400" baseline="30000" dirty="0"/>
              <a:t>n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dirty="0"/>
              <a:t>原因</a:t>
            </a:r>
            <a:endParaRPr lang="en-US" altLang="zh-CN" dirty="0"/>
          </a:p>
          <a:p>
            <a:pPr lvl="2"/>
            <a:r>
              <a:rPr lang="zh-CN" altLang="en-US" b="1" u="sng" dirty="0">
                <a:solidFill>
                  <a:srgbClr val="FF3300"/>
                </a:solidFill>
              </a:rPr>
              <a:t>自上而下的</a:t>
            </a:r>
            <a:r>
              <a:rPr lang="zh-CN" altLang="en-US" dirty="0"/>
              <a:t>递归计算过程中，一些子问题被多次重复计算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AF4C1-AD91-4FE2-9108-FD2A8CDB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A940C-5ED4-40A3-9571-30CDFE55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17158C-E3C5-4F5E-984D-A953EC9E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EF3D8EA0-6B3B-4877-AE66-0997595F112A}"/>
              </a:ext>
            </a:extLst>
          </p:cNvPr>
          <p:cNvSpPr txBox="1"/>
          <p:nvPr/>
        </p:nvSpPr>
        <p:spPr>
          <a:xfrm>
            <a:off x="254786" y="902471"/>
            <a:ext cx="1667444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Fibonacci</a:t>
            </a:r>
            <a:r>
              <a:rPr lang="zh-CN" altLang="en-US" sz="2400" dirty="0">
                <a:ea typeface="微软雅黑 Light" panose="020B0502040204020203" pitchFamily="34" charset="-122"/>
              </a:rPr>
              <a:t>数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06E01F30-78B0-4F70-85E0-F846F1FBC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630281"/>
              </p:ext>
            </p:extLst>
          </p:nvPr>
        </p:nvGraphicFramePr>
        <p:xfrm>
          <a:off x="2420937" y="837014"/>
          <a:ext cx="4302125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6" r:id="rId3" imgW="2120900" imgH="711200" progId="Equation.DSMT4">
                  <p:embed/>
                </p:oleObj>
              </mc:Choice>
              <mc:Fallback>
                <p:oleObj r:id="rId3" imgW="2120900" imgH="711200" progId="Equation.DSMT4">
                  <p:embed/>
                  <p:pic>
                    <p:nvPicPr>
                      <p:cNvPr id="9220" name="Object 6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2420937" y="837014"/>
                        <a:ext cx="4302125" cy="144303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246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EB7C9B-45FB-4369-BB85-07FCE2CE8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F2918A-4409-496F-A139-E46806FC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E402E8-DD52-48E1-A794-AB80ED8B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288452-A4F7-4B87-97E3-4FD5D1D18C96}"/>
              </a:ext>
            </a:extLst>
          </p:cNvPr>
          <p:cNvSpPr/>
          <p:nvPr/>
        </p:nvSpPr>
        <p:spPr>
          <a:xfrm>
            <a:off x="3764024" y="287632"/>
            <a:ext cx="800100" cy="465137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F(6)</a:t>
            </a:r>
          </a:p>
        </p:txBody>
      </p:sp>
      <p:cxnSp>
        <p:nvCxnSpPr>
          <p:cNvPr id="7" name="AutoShape 7">
            <a:extLst>
              <a:ext uri="{FF2B5EF4-FFF2-40B4-BE49-F238E27FC236}">
                <a16:creationId xmlns:a16="http://schemas.microsoft.com/office/drawing/2014/main" id="{F22E6049-B8B6-4CE9-BAAA-1AE1CAB24C19}"/>
              </a:ext>
            </a:extLst>
          </p:cNvPr>
          <p:cNvCxnSpPr>
            <a:stCxn id="6" idx="4"/>
            <a:endCxn id="26" idx="0"/>
          </p:cNvCxnSpPr>
          <p:nvPr/>
        </p:nvCxnSpPr>
        <p:spPr>
          <a:xfrm flipH="1">
            <a:off x="1550255" y="752769"/>
            <a:ext cx="2613819" cy="56753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" name="AutoShape 9">
            <a:extLst>
              <a:ext uri="{FF2B5EF4-FFF2-40B4-BE49-F238E27FC236}">
                <a16:creationId xmlns:a16="http://schemas.microsoft.com/office/drawing/2014/main" id="{8ED83687-0932-4C45-BE95-3F135530E033}"/>
              </a:ext>
            </a:extLst>
          </p:cNvPr>
          <p:cNvCxnSpPr>
            <a:stCxn id="6" idx="4"/>
            <a:endCxn id="9" idx="0"/>
          </p:cNvCxnSpPr>
          <p:nvPr/>
        </p:nvCxnSpPr>
        <p:spPr>
          <a:xfrm>
            <a:off x="4164074" y="752769"/>
            <a:ext cx="2459831" cy="56753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9" name="Oval 25">
            <a:extLst>
              <a:ext uri="{FF2B5EF4-FFF2-40B4-BE49-F238E27FC236}">
                <a16:creationId xmlns:a16="http://schemas.microsoft.com/office/drawing/2014/main" id="{B5D0D144-82E5-4248-8EE3-0BB5FFC19255}"/>
              </a:ext>
            </a:extLst>
          </p:cNvPr>
          <p:cNvSpPr/>
          <p:nvPr/>
        </p:nvSpPr>
        <p:spPr>
          <a:xfrm>
            <a:off x="6288149" y="1320301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F(4)</a:t>
            </a:r>
          </a:p>
        </p:txBody>
      </p:sp>
      <p:cxnSp>
        <p:nvCxnSpPr>
          <p:cNvPr id="10" name="AutoShape 27">
            <a:extLst>
              <a:ext uri="{FF2B5EF4-FFF2-40B4-BE49-F238E27FC236}">
                <a16:creationId xmlns:a16="http://schemas.microsoft.com/office/drawing/2014/main" id="{5FF87E88-57D1-4909-A10D-D1DFFCB3A5BB}"/>
              </a:ext>
            </a:extLst>
          </p:cNvPr>
          <p:cNvCxnSpPr>
            <a:endCxn id="12" idx="0"/>
          </p:cNvCxnSpPr>
          <p:nvPr/>
        </p:nvCxnSpPr>
        <p:spPr>
          <a:xfrm flipH="1">
            <a:off x="5975411" y="1855288"/>
            <a:ext cx="681038" cy="536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" name="AutoShape 29">
            <a:extLst>
              <a:ext uri="{FF2B5EF4-FFF2-40B4-BE49-F238E27FC236}">
                <a16:creationId xmlns:a16="http://schemas.microsoft.com/office/drawing/2014/main" id="{585C31FB-8A56-4971-B97F-C36CD0B5E0B7}"/>
              </a:ext>
            </a:extLst>
          </p:cNvPr>
          <p:cNvCxnSpPr>
            <a:stCxn id="9" idx="4"/>
            <a:endCxn id="13" idx="0"/>
          </p:cNvCxnSpPr>
          <p:nvPr/>
        </p:nvCxnSpPr>
        <p:spPr>
          <a:xfrm>
            <a:off x="6624699" y="1825126"/>
            <a:ext cx="1223962" cy="6381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2" name="Oval 44">
            <a:extLst>
              <a:ext uri="{FF2B5EF4-FFF2-40B4-BE49-F238E27FC236}">
                <a16:creationId xmlns:a16="http://schemas.microsoft.com/office/drawing/2014/main" id="{D11E292A-4CC7-4C89-B5D7-51B40D0F7EF7}"/>
              </a:ext>
            </a:extLst>
          </p:cNvPr>
          <p:cNvSpPr/>
          <p:nvPr/>
        </p:nvSpPr>
        <p:spPr>
          <a:xfrm>
            <a:off x="5638861" y="2401388"/>
            <a:ext cx="671513" cy="495300"/>
          </a:xfrm>
          <a:prstGeom prst="ellipse">
            <a:avLst/>
          </a:prstGeom>
          <a:solidFill>
            <a:srgbClr val="FFFF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F(3)</a:t>
            </a:r>
          </a:p>
        </p:txBody>
      </p:sp>
      <p:sp>
        <p:nvSpPr>
          <p:cNvPr id="13" name="Oval 45">
            <a:extLst>
              <a:ext uri="{FF2B5EF4-FFF2-40B4-BE49-F238E27FC236}">
                <a16:creationId xmlns:a16="http://schemas.microsoft.com/office/drawing/2014/main" id="{D14653A4-0158-4FA6-AAD1-F6DD23B20EF6}"/>
              </a:ext>
            </a:extLst>
          </p:cNvPr>
          <p:cNvSpPr/>
          <p:nvPr/>
        </p:nvSpPr>
        <p:spPr>
          <a:xfrm>
            <a:off x="7512111" y="2472826"/>
            <a:ext cx="671513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14" name="Oval 46">
            <a:extLst>
              <a:ext uri="{FF2B5EF4-FFF2-40B4-BE49-F238E27FC236}">
                <a16:creationId xmlns:a16="http://schemas.microsoft.com/office/drawing/2014/main" id="{72ECC7F5-4EAA-4C9F-94DA-0FB2AC41166D}"/>
              </a:ext>
            </a:extLst>
          </p:cNvPr>
          <p:cNvSpPr/>
          <p:nvPr/>
        </p:nvSpPr>
        <p:spPr>
          <a:xfrm>
            <a:off x="7480361" y="3623763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15" name="Oval 47">
            <a:extLst>
              <a:ext uri="{FF2B5EF4-FFF2-40B4-BE49-F238E27FC236}">
                <a16:creationId xmlns:a16="http://schemas.microsoft.com/office/drawing/2014/main" id="{D7374484-18CE-4818-A366-110994BBA315}"/>
              </a:ext>
            </a:extLst>
          </p:cNvPr>
          <p:cNvSpPr/>
          <p:nvPr/>
        </p:nvSpPr>
        <p:spPr>
          <a:xfrm>
            <a:off x="8326006" y="3623763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16" name="AutoShape 48">
            <a:extLst>
              <a:ext uri="{FF2B5EF4-FFF2-40B4-BE49-F238E27FC236}">
                <a16:creationId xmlns:a16="http://schemas.microsoft.com/office/drawing/2014/main" id="{E5511D6C-AA62-4E81-BB64-4B93DA73D9FA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 flipH="1">
            <a:off x="7816911" y="2977651"/>
            <a:ext cx="31750" cy="63658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7" name="AutoShape 49">
            <a:extLst>
              <a:ext uri="{FF2B5EF4-FFF2-40B4-BE49-F238E27FC236}">
                <a16:creationId xmlns:a16="http://schemas.microsoft.com/office/drawing/2014/main" id="{79AA8EC1-508F-4AEE-BD08-02229711F4A6}"/>
              </a:ext>
            </a:extLst>
          </p:cNvPr>
          <p:cNvCxnSpPr>
            <a:stCxn id="13" idx="4"/>
            <a:endCxn id="15" idx="0"/>
          </p:cNvCxnSpPr>
          <p:nvPr/>
        </p:nvCxnSpPr>
        <p:spPr>
          <a:xfrm>
            <a:off x="7847868" y="2968126"/>
            <a:ext cx="813894" cy="65563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8" name="Oval 50">
            <a:extLst>
              <a:ext uri="{FF2B5EF4-FFF2-40B4-BE49-F238E27FC236}">
                <a16:creationId xmlns:a16="http://schemas.microsoft.com/office/drawing/2014/main" id="{60C13924-A6AD-4394-B545-34EAA918EB7C}"/>
              </a:ext>
            </a:extLst>
          </p:cNvPr>
          <p:cNvSpPr/>
          <p:nvPr/>
        </p:nvSpPr>
        <p:spPr>
          <a:xfrm>
            <a:off x="5535674" y="3623763"/>
            <a:ext cx="671512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19" name="Oval 51">
            <a:extLst>
              <a:ext uri="{FF2B5EF4-FFF2-40B4-BE49-F238E27FC236}">
                <a16:creationId xmlns:a16="http://schemas.microsoft.com/office/drawing/2014/main" id="{88DB13ED-4A24-43F4-955A-38F45CC60C00}"/>
              </a:ext>
            </a:extLst>
          </p:cNvPr>
          <p:cNvSpPr/>
          <p:nvPr/>
        </p:nvSpPr>
        <p:spPr>
          <a:xfrm>
            <a:off x="5535674" y="48477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20" name="Oval 52">
            <a:extLst>
              <a:ext uri="{FF2B5EF4-FFF2-40B4-BE49-F238E27FC236}">
                <a16:creationId xmlns:a16="http://schemas.microsoft.com/office/drawing/2014/main" id="{F5B2EF5C-482D-40AA-BE2D-D5384C940402}"/>
              </a:ext>
            </a:extLst>
          </p:cNvPr>
          <p:cNvSpPr/>
          <p:nvPr/>
        </p:nvSpPr>
        <p:spPr>
          <a:xfrm>
            <a:off x="6472299" y="48477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21" name="AutoShape 53">
            <a:extLst>
              <a:ext uri="{FF2B5EF4-FFF2-40B4-BE49-F238E27FC236}">
                <a16:creationId xmlns:a16="http://schemas.microsoft.com/office/drawing/2014/main" id="{4CE54C78-26B0-4D03-944F-46C5603A5F74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>
            <a:off x="5872224" y="4128588"/>
            <a:ext cx="0" cy="70961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2" name="AutoShape 54">
            <a:extLst>
              <a:ext uri="{FF2B5EF4-FFF2-40B4-BE49-F238E27FC236}">
                <a16:creationId xmlns:a16="http://schemas.microsoft.com/office/drawing/2014/main" id="{5587C9A1-3942-4465-BAB5-52EF658F31EB}"/>
              </a:ext>
            </a:extLst>
          </p:cNvPr>
          <p:cNvCxnSpPr>
            <a:stCxn id="18" idx="4"/>
            <a:endCxn id="20" idx="0"/>
          </p:cNvCxnSpPr>
          <p:nvPr/>
        </p:nvCxnSpPr>
        <p:spPr>
          <a:xfrm>
            <a:off x="5872224" y="4128588"/>
            <a:ext cx="936625" cy="70961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3" name="Oval 55">
            <a:extLst>
              <a:ext uri="{FF2B5EF4-FFF2-40B4-BE49-F238E27FC236}">
                <a16:creationId xmlns:a16="http://schemas.microsoft.com/office/drawing/2014/main" id="{9F530AC1-6461-426C-820F-76CD5CE7C233}"/>
              </a:ext>
            </a:extLst>
          </p:cNvPr>
          <p:cNvSpPr/>
          <p:nvPr/>
        </p:nvSpPr>
        <p:spPr>
          <a:xfrm>
            <a:off x="6543736" y="3623763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cxnSp>
        <p:nvCxnSpPr>
          <p:cNvPr id="24" name="AutoShape 56">
            <a:extLst>
              <a:ext uri="{FF2B5EF4-FFF2-40B4-BE49-F238E27FC236}">
                <a16:creationId xmlns:a16="http://schemas.microsoft.com/office/drawing/2014/main" id="{8B5B3C97-646E-4ECD-B478-3B2BDC39A049}"/>
              </a:ext>
            </a:extLst>
          </p:cNvPr>
          <p:cNvCxnSpPr>
            <a:stCxn id="12" idx="4"/>
          </p:cNvCxnSpPr>
          <p:nvPr/>
        </p:nvCxnSpPr>
        <p:spPr>
          <a:xfrm flipH="1">
            <a:off x="5896036" y="2906213"/>
            <a:ext cx="79375" cy="750888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5" name="AutoShape 57">
            <a:extLst>
              <a:ext uri="{FF2B5EF4-FFF2-40B4-BE49-F238E27FC236}">
                <a16:creationId xmlns:a16="http://schemas.microsoft.com/office/drawing/2014/main" id="{5A4E0558-7679-456E-8646-C426FFA6E205}"/>
              </a:ext>
            </a:extLst>
          </p:cNvPr>
          <p:cNvCxnSpPr>
            <a:stCxn id="12" idx="4"/>
          </p:cNvCxnSpPr>
          <p:nvPr/>
        </p:nvCxnSpPr>
        <p:spPr>
          <a:xfrm>
            <a:off x="5975411" y="2906213"/>
            <a:ext cx="857250" cy="750888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6" name="Oval 58">
            <a:extLst>
              <a:ext uri="{FF2B5EF4-FFF2-40B4-BE49-F238E27FC236}">
                <a16:creationId xmlns:a16="http://schemas.microsoft.com/office/drawing/2014/main" id="{D1ACB96F-6949-4557-A358-D33A840834E2}"/>
              </a:ext>
            </a:extLst>
          </p:cNvPr>
          <p:cNvSpPr/>
          <p:nvPr/>
        </p:nvSpPr>
        <p:spPr>
          <a:xfrm>
            <a:off x="1214499" y="1320301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F(5)</a:t>
            </a:r>
          </a:p>
        </p:txBody>
      </p:sp>
      <p:cxnSp>
        <p:nvCxnSpPr>
          <p:cNvPr id="27" name="AutoShape 59">
            <a:extLst>
              <a:ext uri="{FF2B5EF4-FFF2-40B4-BE49-F238E27FC236}">
                <a16:creationId xmlns:a16="http://schemas.microsoft.com/office/drawing/2014/main" id="{F4793A74-0452-423C-BB1F-60A1F828B741}"/>
              </a:ext>
            </a:extLst>
          </p:cNvPr>
          <p:cNvCxnSpPr>
            <a:stCxn id="26" idx="4"/>
          </p:cNvCxnSpPr>
          <p:nvPr/>
        </p:nvCxnSpPr>
        <p:spPr>
          <a:xfrm flipH="1">
            <a:off x="689036" y="1825126"/>
            <a:ext cx="862013" cy="64293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8" name="AutoShape 60">
            <a:extLst>
              <a:ext uri="{FF2B5EF4-FFF2-40B4-BE49-F238E27FC236}">
                <a16:creationId xmlns:a16="http://schemas.microsoft.com/office/drawing/2014/main" id="{F3A9C338-C0D3-43CE-92F1-451E2C72C7D4}"/>
              </a:ext>
            </a:extLst>
          </p:cNvPr>
          <p:cNvCxnSpPr>
            <a:stCxn id="26" idx="4"/>
            <a:endCxn id="30" idx="0"/>
          </p:cNvCxnSpPr>
          <p:nvPr/>
        </p:nvCxnSpPr>
        <p:spPr>
          <a:xfrm>
            <a:off x="1551049" y="1825126"/>
            <a:ext cx="2520950" cy="56515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9" name="Oval 61">
            <a:extLst>
              <a:ext uri="{FF2B5EF4-FFF2-40B4-BE49-F238E27FC236}">
                <a16:creationId xmlns:a16="http://schemas.microsoft.com/office/drawing/2014/main" id="{953D46BF-E046-4D7D-955F-266CC74F0ADD}"/>
              </a:ext>
            </a:extLst>
          </p:cNvPr>
          <p:cNvSpPr/>
          <p:nvPr/>
        </p:nvSpPr>
        <p:spPr>
          <a:xfrm>
            <a:off x="349311" y="2472826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F(4)</a:t>
            </a:r>
          </a:p>
        </p:txBody>
      </p:sp>
      <p:sp>
        <p:nvSpPr>
          <p:cNvPr id="30" name="Oval 75">
            <a:extLst>
              <a:ext uri="{FF2B5EF4-FFF2-40B4-BE49-F238E27FC236}">
                <a16:creationId xmlns:a16="http://schemas.microsoft.com/office/drawing/2014/main" id="{3CB9597C-9601-4D99-B411-0FBEA3E32C99}"/>
              </a:ext>
            </a:extLst>
          </p:cNvPr>
          <p:cNvSpPr/>
          <p:nvPr/>
        </p:nvSpPr>
        <p:spPr>
          <a:xfrm>
            <a:off x="3735449" y="2399801"/>
            <a:ext cx="671512" cy="495300"/>
          </a:xfrm>
          <a:prstGeom prst="ellipse">
            <a:avLst/>
          </a:prstGeom>
          <a:solidFill>
            <a:srgbClr val="FFFF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F(3)</a:t>
            </a:r>
          </a:p>
        </p:txBody>
      </p:sp>
      <p:sp>
        <p:nvSpPr>
          <p:cNvPr id="31" name="Oval 76">
            <a:extLst>
              <a:ext uri="{FF2B5EF4-FFF2-40B4-BE49-F238E27FC236}">
                <a16:creationId xmlns:a16="http://schemas.microsoft.com/office/drawing/2014/main" id="{304975CC-8F1F-4BD7-A275-60603986CAB5}"/>
              </a:ext>
            </a:extLst>
          </p:cNvPr>
          <p:cNvSpPr/>
          <p:nvPr/>
        </p:nvSpPr>
        <p:spPr>
          <a:xfrm>
            <a:off x="3735449" y="3623763"/>
            <a:ext cx="671512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32" name="Oval 77">
            <a:extLst>
              <a:ext uri="{FF2B5EF4-FFF2-40B4-BE49-F238E27FC236}">
                <a16:creationId xmlns:a16="http://schemas.microsoft.com/office/drawing/2014/main" id="{B85A00BF-0837-4822-89B7-2854F262BB04}"/>
              </a:ext>
            </a:extLst>
          </p:cNvPr>
          <p:cNvSpPr/>
          <p:nvPr/>
        </p:nvSpPr>
        <p:spPr>
          <a:xfrm>
            <a:off x="3627499" y="48604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33" name="Oval 78">
            <a:extLst>
              <a:ext uri="{FF2B5EF4-FFF2-40B4-BE49-F238E27FC236}">
                <a16:creationId xmlns:a16="http://schemas.microsoft.com/office/drawing/2014/main" id="{3B4F3E96-8210-407D-8E2A-5BF1B64E7A45}"/>
              </a:ext>
            </a:extLst>
          </p:cNvPr>
          <p:cNvSpPr/>
          <p:nvPr/>
        </p:nvSpPr>
        <p:spPr>
          <a:xfrm>
            <a:off x="4564124" y="48604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34" name="AutoShape 79">
            <a:extLst>
              <a:ext uri="{FF2B5EF4-FFF2-40B4-BE49-F238E27FC236}">
                <a16:creationId xmlns:a16="http://schemas.microsoft.com/office/drawing/2014/main" id="{4B289484-58B6-4394-BF9A-4045B25D1310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 flipH="1">
            <a:off x="3964049" y="4128588"/>
            <a:ext cx="107950" cy="72231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5" name="AutoShape 80">
            <a:extLst>
              <a:ext uri="{FF2B5EF4-FFF2-40B4-BE49-F238E27FC236}">
                <a16:creationId xmlns:a16="http://schemas.microsoft.com/office/drawing/2014/main" id="{7C2FE575-7743-4EB6-B971-D7EF3BD66A4D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>
            <a:off x="4071999" y="4128588"/>
            <a:ext cx="828675" cy="72231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6" name="Oval 81">
            <a:extLst>
              <a:ext uri="{FF2B5EF4-FFF2-40B4-BE49-F238E27FC236}">
                <a16:creationId xmlns:a16="http://schemas.microsoft.com/office/drawing/2014/main" id="{B5434886-28B1-42A8-A678-6608AF05B905}"/>
              </a:ext>
            </a:extLst>
          </p:cNvPr>
          <p:cNvSpPr/>
          <p:nvPr/>
        </p:nvSpPr>
        <p:spPr>
          <a:xfrm>
            <a:off x="4689520" y="3623763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cxnSp>
        <p:nvCxnSpPr>
          <p:cNvPr id="37" name="AutoShape 82">
            <a:extLst>
              <a:ext uri="{FF2B5EF4-FFF2-40B4-BE49-F238E27FC236}">
                <a16:creationId xmlns:a16="http://schemas.microsoft.com/office/drawing/2014/main" id="{57C810C8-85CA-4D8F-B90F-499B4FA0F223}"/>
              </a:ext>
            </a:extLst>
          </p:cNvPr>
          <p:cNvCxnSpPr>
            <a:stCxn id="30" idx="4"/>
          </p:cNvCxnSpPr>
          <p:nvPr/>
        </p:nvCxnSpPr>
        <p:spPr>
          <a:xfrm flipH="1">
            <a:off x="3992624" y="2904626"/>
            <a:ext cx="79375" cy="75088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8" name="AutoShape 83">
            <a:extLst>
              <a:ext uri="{FF2B5EF4-FFF2-40B4-BE49-F238E27FC236}">
                <a16:creationId xmlns:a16="http://schemas.microsoft.com/office/drawing/2014/main" id="{6215C343-BC2B-498D-A236-D8487DF1F837}"/>
              </a:ext>
            </a:extLst>
          </p:cNvPr>
          <p:cNvCxnSpPr>
            <a:stCxn id="30" idx="4"/>
          </p:cNvCxnSpPr>
          <p:nvPr/>
        </p:nvCxnSpPr>
        <p:spPr>
          <a:xfrm>
            <a:off x="4071999" y="2904626"/>
            <a:ext cx="857250" cy="75088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9" name="AutoShape 84">
            <a:extLst>
              <a:ext uri="{FF2B5EF4-FFF2-40B4-BE49-F238E27FC236}">
                <a16:creationId xmlns:a16="http://schemas.microsoft.com/office/drawing/2014/main" id="{516AE84F-8B69-4AF6-AC91-663DF173D620}"/>
              </a:ext>
            </a:extLst>
          </p:cNvPr>
          <p:cNvCxnSpPr>
            <a:stCxn id="29" idx="4"/>
            <a:endCxn id="41" idx="0"/>
          </p:cNvCxnSpPr>
          <p:nvPr/>
        </p:nvCxnSpPr>
        <p:spPr>
          <a:xfrm flipH="1">
            <a:off x="542986" y="2977651"/>
            <a:ext cx="142875" cy="63658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" name="AutoShape 85">
            <a:extLst>
              <a:ext uri="{FF2B5EF4-FFF2-40B4-BE49-F238E27FC236}">
                <a16:creationId xmlns:a16="http://schemas.microsoft.com/office/drawing/2014/main" id="{24EFCC21-8841-48EC-90C1-2C34B9CD7A2C}"/>
              </a:ext>
            </a:extLst>
          </p:cNvPr>
          <p:cNvCxnSpPr>
            <a:stCxn id="29" idx="4"/>
            <a:endCxn id="42" idx="0"/>
          </p:cNvCxnSpPr>
          <p:nvPr/>
        </p:nvCxnSpPr>
        <p:spPr>
          <a:xfrm>
            <a:off x="685861" y="2977651"/>
            <a:ext cx="1657350" cy="70802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1" name="Oval 86">
            <a:extLst>
              <a:ext uri="{FF2B5EF4-FFF2-40B4-BE49-F238E27FC236}">
                <a16:creationId xmlns:a16="http://schemas.microsoft.com/office/drawing/2014/main" id="{D4B922B7-8723-46B8-88B6-9EA66139E389}"/>
              </a:ext>
            </a:extLst>
          </p:cNvPr>
          <p:cNvSpPr/>
          <p:nvPr/>
        </p:nvSpPr>
        <p:spPr>
          <a:xfrm>
            <a:off x="206436" y="3623763"/>
            <a:ext cx="671513" cy="495300"/>
          </a:xfrm>
          <a:prstGeom prst="ellipse">
            <a:avLst/>
          </a:prstGeom>
          <a:solidFill>
            <a:srgbClr val="FFFF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F(3)</a:t>
            </a:r>
          </a:p>
        </p:txBody>
      </p:sp>
      <p:sp>
        <p:nvSpPr>
          <p:cNvPr id="42" name="Oval 87">
            <a:extLst>
              <a:ext uri="{FF2B5EF4-FFF2-40B4-BE49-F238E27FC236}">
                <a16:creationId xmlns:a16="http://schemas.microsoft.com/office/drawing/2014/main" id="{E2B4CB94-916B-4346-8D5E-53EED0872F7E}"/>
              </a:ext>
            </a:extLst>
          </p:cNvPr>
          <p:cNvSpPr/>
          <p:nvPr/>
        </p:nvSpPr>
        <p:spPr>
          <a:xfrm>
            <a:off x="2006661" y="3695201"/>
            <a:ext cx="671513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43" name="Oval 88">
            <a:extLst>
              <a:ext uri="{FF2B5EF4-FFF2-40B4-BE49-F238E27FC236}">
                <a16:creationId xmlns:a16="http://schemas.microsoft.com/office/drawing/2014/main" id="{B3210231-544F-470B-A6EF-B77D9A25AEA4}"/>
              </a:ext>
            </a:extLst>
          </p:cNvPr>
          <p:cNvSpPr/>
          <p:nvPr/>
        </p:nvSpPr>
        <p:spPr>
          <a:xfrm>
            <a:off x="188974" y="4860426"/>
            <a:ext cx="671512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44" name="Oval 89">
            <a:extLst>
              <a:ext uri="{FF2B5EF4-FFF2-40B4-BE49-F238E27FC236}">
                <a16:creationId xmlns:a16="http://schemas.microsoft.com/office/drawing/2014/main" id="{1D4B902B-6E74-4C49-A327-589E6D0AB632}"/>
              </a:ext>
            </a:extLst>
          </p:cNvPr>
          <p:cNvSpPr/>
          <p:nvPr/>
        </p:nvSpPr>
        <p:spPr>
          <a:xfrm>
            <a:off x="183417" y="6045874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45" name="Oval 90">
            <a:extLst>
              <a:ext uri="{FF2B5EF4-FFF2-40B4-BE49-F238E27FC236}">
                <a16:creationId xmlns:a16="http://schemas.microsoft.com/office/drawing/2014/main" id="{BFB8661E-743B-4E54-A9E9-C5AB978C8567}"/>
              </a:ext>
            </a:extLst>
          </p:cNvPr>
          <p:cNvSpPr/>
          <p:nvPr/>
        </p:nvSpPr>
        <p:spPr>
          <a:xfrm>
            <a:off x="1040566" y="6045874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46" name="AutoShape 91">
            <a:extLst>
              <a:ext uri="{FF2B5EF4-FFF2-40B4-BE49-F238E27FC236}">
                <a16:creationId xmlns:a16="http://schemas.microsoft.com/office/drawing/2014/main" id="{DB210541-168C-4173-9388-E2A063DA022E}"/>
              </a:ext>
            </a:extLst>
          </p:cNvPr>
          <p:cNvCxnSpPr>
            <a:stCxn id="43" idx="4"/>
            <a:endCxn id="44" idx="0"/>
          </p:cNvCxnSpPr>
          <p:nvPr/>
        </p:nvCxnSpPr>
        <p:spPr>
          <a:xfrm flipH="1">
            <a:off x="519173" y="5355726"/>
            <a:ext cx="5557" cy="690148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7" name="AutoShape 92">
            <a:extLst>
              <a:ext uri="{FF2B5EF4-FFF2-40B4-BE49-F238E27FC236}">
                <a16:creationId xmlns:a16="http://schemas.microsoft.com/office/drawing/2014/main" id="{BCB5E961-774D-498B-95D9-45974ED10A55}"/>
              </a:ext>
            </a:extLst>
          </p:cNvPr>
          <p:cNvCxnSpPr>
            <a:stCxn id="43" idx="4"/>
            <a:endCxn id="45" idx="0"/>
          </p:cNvCxnSpPr>
          <p:nvPr/>
        </p:nvCxnSpPr>
        <p:spPr>
          <a:xfrm>
            <a:off x="524730" y="5355726"/>
            <a:ext cx="851592" cy="690148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" name="Oval 93">
            <a:extLst>
              <a:ext uri="{FF2B5EF4-FFF2-40B4-BE49-F238E27FC236}">
                <a16:creationId xmlns:a16="http://schemas.microsoft.com/office/drawing/2014/main" id="{B2BEA6BB-0696-4233-B146-1DB708546281}"/>
              </a:ext>
            </a:extLst>
          </p:cNvPr>
          <p:cNvSpPr/>
          <p:nvPr/>
        </p:nvSpPr>
        <p:spPr>
          <a:xfrm>
            <a:off x="1143061" y="4847726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cxnSp>
        <p:nvCxnSpPr>
          <p:cNvPr id="49" name="AutoShape 94">
            <a:extLst>
              <a:ext uri="{FF2B5EF4-FFF2-40B4-BE49-F238E27FC236}">
                <a16:creationId xmlns:a16="http://schemas.microsoft.com/office/drawing/2014/main" id="{B1197E68-CB13-42AE-8CDE-5D8DBEA7F8B3}"/>
              </a:ext>
            </a:extLst>
          </p:cNvPr>
          <p:cNvCxnSpPr>
            <a:cxnSpLocks/>
            <a:stCxn id="41" idx="4"/>
            <a:endCxn id="43" idx="0"/>
          </p:cNvCxnSpPr>
          <p:nvPr/>
        </p:nvCxnSpPr>
        <p:spPr>
          <a:xfrm flipH="1">
            <a:off x="524730" y="4119063"/>
            <a:ext cx="17463" cy="74136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0" name="AutoShape 95">
            <a:extLst>
              <a:ext uri="{FF2B5EF4-FFF2-40B4-BE49-F238E27FC236}">
                <a16:creationId xmlns:a16="http://schemas.microsoft.com/office/drawing/2014/main" id="{AEE6B168-9979-4BCE-B39B-6147906ED719}"/>
              </a:ext>
            </a:extLst>
          </p:cNvPr>
          <p:cNvCxnSpPr>
            <a:stCxn id="41" idx="4"/>
          </p:cNvCxnSpPr>
          <p:nvPr/>
        </p:nvCxnSpPr>
        <p:spPr>
          <a:xfrm>
            <a:off x="542986" y="4128588"/>
            <a:ext cx="889000" cy="70802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51" name="Oval 101">
            <a:extLst>
              <a:ext uri="{FF2B5EF4-FFF2-40B4-BE49-F238E27FC236}">
                <a16:creationId xmlns:a16="http://schemas.microsoft.com/office/drawing/2014/main" id="{F9B42306-58C0-4A75-8332-7F6B8BB0AEF3}"/>
              </a:ext>
            </a:extLst>
          </p:cNvPr>
          <p:cNvSpPr/>
          <p:nvPr/>
        </p:nvSpPr>
        <p:spPr>
          <a:xfrm>
            <a:off x="2079686" y="4847726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52" name="Oval 102">
            <a:extLst>
              <a:ext uri="{FF2B5EF4-FFF2-40B4-BE49-F238E27FC236}">
                <a16:creationId xmlns:a16="http://schemas.microsoft.com/office/drawing/2014/main" id="{66AA6E14-5982-4183-8EC8-EE67B1B56CB8}"/>
              </a:ext>
            </a:extLst>
          </p:cNvPr>
          <p:cNvSpPr/>
          <p:nvPr/>
        </p:nvSpPr>
        <p:spPr>
          <a:xfrm>
            <a:off x="2798824" y="48477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53" name="AutoShape 103">
            <a:extLst>
              <a:ext uri="{FF2B5EF4-FFF2-40B4-BE49-F238E27FC236}">
                <a16:creationId xmlns:a16="http://schemas.microsoft.com/office/drawing/2014/main" id="{122A2BDE-469B-42E1-9C69-97D1C8E20627}"/>
              </a:ext>
            </a:extLst>
          </p:cNvPr>
          <p:cNvCxnSpPr>
            <a:stCxn id="42" idx="4"/>
            <a:endCxn id="51" idx="0"/>
          </p:cNvCxnSpPr>
          <p:nvPr/>
        </p:nvCxnSpPr>
        <p:spPr>
          <a:xfrm>
            <a:off x="2343211" y="4200026"/>
            <a:ext cx="73025" cy="6381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4" name="AutoShape 104">
            <a:extLst>
              <a:ext uri="{FF2B5EF4-FFF2-40B4-BE49-F238E27FC236}">
                <a16:creationId xmlns:a16="http://schemas.microsoft.com/office/drawing/2014/main" id="{E42E6ACD-1847-4256-8529-A8595F074676}"/>
              </a:ext>
            </a:extLst>
          </p:cNvPr>
          <p:cNvCxnSpPr>
            <a:stCxn id="42" idx="4"/>
            <a:endCxn id="52" idx="0"/>
          </p:cNvCxnSpPr>
          <p:nvPr/>
        </p:nvCxnSpPr>
        <p:spPr>
          <a:xfrm>
            <a:off x="2343211" y="4200026"/>
            <a:ext cx="792163" cy="6381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55" name="Text Box 105">
            <a:extLst>
              <a:ext uri="{FF2B5EF4-FFF2-40B4-BE49-F238E27FC236}">
                <a16:creationId xmlns:a16="http://schemas.microsoft.com/office/drawing/2014/main" id="{97DD86A9-F67E-43EE-AB49-CF1E41042E4F}"/>
              </a:ext>
            </a:extLst>
          </p:cNvPr>
          <p:cNvSpPr txBox="1"/>
          <p:nvPr/>
        </p:nvSpPr>
        <p:spPr>
          <a:xfrm>
            <a:off x="3735449" y="5700800"/>
            <a:ext cx="2571750" cy="6413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子问题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F(3)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重复计算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次</a:t>
            </a:r>
          </a:p>
          <a:p>
            <a:pPr lvl="0"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子问题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F(2)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重复计算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次</a:t>
            </a:r>
          </a:p>
        </p:txBody>
      </p:sp>
      <p:sp>
        <p:nvSpPr>
          <p:cNvPr id="56" name="AutoShape 106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3BB700C-0FBF-4A70-B5F8-EB01170E726E}"/>
              </a:ext>
            </a:extLst>
          </p:cNvPr>
          <p:cNvSpPr/>
          <p:nvPr/>
        </p:nvSpPr>
        <p:spPr>
          <a:xfrm>
            <a:off x="8620812" y="6184829"/>
            <a:ext cx="319001" cy="177372"/>
          </a:xfrm>
          <a:prstGeom prst="actionButtonBackPrevious">
            <a:avLst/>
          </a:prstGeom>
          <a:solidFill>
            <a:srgbClr val="DDDDDD"/>
          </a:solidFill>
          <a:ln w="63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20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20021-8BD1-4703-820B-1CB8F769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示例：分治法 </a:t>
            </a:r>
            <a:r>
              <a:rPr lang="en-US" altLang="zh-CN" sz="2800" dirty="0"/>
              <a:t>vs </a:t>
            </a:r>
            <a:r>
              <a:rPr lang="zh-CN" altLang="en-US" sz="2800" dirty="0"/>
              <a:t>动态规划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21BF2F-F4E8-4C44-9A3C-D4474189C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dirty="0"/>
              <a:t>算法</a:t>
            </a:r>
            <a:r>
              <a:rPr lang="en-US" altLang="zh-CN" sz="2400" dirty="0"/>
              <a:t>2</a:t>
            </a:r>
            <a:r>
              <a:rPr lang="zh-CN" altLang="en-US" sz="2400" dirty="0"/>
              <a:t>：非递归的分治算法</a:t>
            </a:r>
            <a:endParaRPr lang="en-US" altLang="zh-CN" sz="2400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保存子问题计算结果，只计算</a:t>
            </a:r>
            <a:r>
              <a:rPr lang="en-US" altLang="zh-CN" dirty="0"/>
              <a:t>1</a:t>
            </a:r>
            <a:r>
              <a:rPr lang="zh-CN" altLang="en-US" dirty="0"/>
              <a:t>次，以后碰到同样子问题时，直接调用已有结果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F1(n)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/>
              <a:t>      0.  </a:t>
            </a:r>
            <a:r>
              <a:rPr lang="zh-CN" altLang="en-US" sz="2400" dirty="0"/>
              <a:t>初始化数组 </a:t>
            </a:r>
            <a:r>
              <a:rPr lang="en-US" altLang="zh-CN" sz="2400" dirty="0"/>
              <a:t>v[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← -1,  0 </a:t>
            </a:r>
            <a:r>
              <a:rPr lang="en-US" altLang="zh-CN" sz="2000" dirty="0"/>
              <a:t>≤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en-US" altLang="zh-CN" sz="2000" dirty="0"/>
              <a:t>≤ n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>
                <a:highlight>
                  <a:srgbClr val="FFFF00"/>
                </a:highlight>
              </a:rPr>
              <a:t>      1. if  v[n] &lt; 0 then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/>
              <a:t>      2. v[n] ← F1(n-1) + F1(n-2)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/>
              <a:t>      3. return v[n]</a:t>
            </a:r>
          </a:p>
          <a:p>
            <a:pPr eaLnBrk="1" hangingPunct="1">
              <a:lnSpc>
                <a:spcPct val="110000"/>
              </a:lnSpc>
              <a:buNone/>
            </a:pP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问题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自上而下的计算过程中，避免了多次计算同一子问题，但又多次函数调用。每次调用需要花费较多时间用于参数传递和动态链接</a:t>
            </a:r>
            <a:endParaRPr lang="en-US" altLang="zh-CN" dirty="0"/>
          </a:p>
          <a:p>
            <a:pPr eaLnBrk="1" hangingPunct="1">
              <a:lnSpc>
                <a:spcPct val="110000"/>
              </a:lnSpc>
              <a:buNone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78FDA-DC0F-4B9C-9DB6-E1642251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1E170-B40C-4FE0-BCFD-704580F1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876513-9BFC-455B-AA27-59341E14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2F76AC2-A834-4AB0-BFE9-1DCFA105E428}"/>
              </a:ext>
            </a:extLst>
          </p:cNvPr>
          <p:cNvSpPr/>
          <p:nvPr/>
        </p:nvSpPr>
        <p:spPr>
          <a:xfrm>
            <a:off x="4851644" y="2146175"/>
            <a:ext cx="4097901" cy="2039645"/>
          </a:xfrm>
          <a:prstGeom prst="roundRect">
            <a:avLst>
              <a:gd name="adj" fmla="val 72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数组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v[n]: 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存储子问题结果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1. v[</a:t>
            </a:r>
            <a:r>
              <a:rPr lang="en-US" altLang="zh-CN" sz="20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]&gt;0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表示子问题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F[</a:t>
            </a:r>
            <a:r>
              <a:rPr lang="en-US" altLang="zh-CN" sz="20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]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的解，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n+1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个子问题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问题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2. v[</a:t>
            </a:r>
            <a:r>
              <a:rPr lang="en-US" altLang="zh-CN" sz="20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]=-1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表示子问题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F[</a:t>
            </a:r>
            <a:r>
              <a:rPr lang="en-US" altLang="zh-CN" sz="20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]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还没有被计算</a:t>
            </a:r>
          </a:p>
        </p:txBody>
      </p:sp>
    </p:spTree>
    <p:extLst>
      <p:ext uri="{BB962C8B-B14F-4D97-AF65-F5344CB8AC3E}">
        <p14:creationId xmlns:p14="http://schemas.microsoft.com/office/powerpoint/2010/main" val="99683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E3B88-B430-4D16-817E-14B66532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示例：分治法 </a:t>
            </a:r>
            <a:r>
              <a:rPr lang="en-US" altLang="zh-CN" sz="2800" dirty="0"/>
              <a:t>vs </a:t>
            </a:r>
            <a:r>
              <a:rPr lang="zh-CN" altLang="en-US" sz="2800" dirty="0"/>
              <a:t>动态规划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C9E330-D584-4203-9F72-AABF1C44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</a:t>
            </a:r>
            <a:r>
              <a:rPr lang="en-US" altLang="zh-CN" dirty="0"/>
              <a:t>3——</a:t>
            </a:r>
            <a:r>
              <a:rPr lang="zh-CN" altLang="en-US" dirty="0">
                <a:solidFill>
                  <a:srgbClr val="FF3300"/>
                </a:solidFill>
              </a:rPr>
              <a:t>自下而上的迭代算法：</a:t>
            </a:r>
            <a:r>
              <a:rPr lang="zh-CN" altLang="en-US" dirty="0"/>
              <a:t>动态规划算法</a:t>
            </a:r>
          </a:p>
          <a:p>
            <a:pPr lvl="1"/>
            <a:r>
              <a:rPr lang="en-US" altLang="zh-CN" dirty="0"/>
              <a:t>F2(n)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1.   F(0) ← 1;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2.   F(1) ← 1;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3.   for   </a:t>
            </a:r>
            <a:r>
              <a:rPr lang="en-US" altLang="zh-CN" dirty="0" err="1"/>
              <a:t>i</a:t>
            </a:r>
            <a:r>
              <a:rPr lang="en-US" altLang="zh-CN" dirty="0"/>
              <a:t> ← 2 to  n  do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4.   </a:t>
            </a:r>
            <a:r>
              <a:rPr lang="en-US" altLang="zh-CN" dirty="0">
                <a:solidFill>
                  <a:srgbClr val="FF3300"/>
                </a:solidFill>
              </a:rPr>
              <a:t>F[</a:t>
            </a:r>
            <a:r>
              <a:rPr lang="en-US" altLang="zh-CN" dirty="0" err="1">
                <a:solidFill>
                  <a:srgbClr val="FF3300"/>
                </a:solidFill>
              </a:rPr>
              <a:t>i</a:t>
            </a:r>
            <a:r>
              <a:rPr lang="en-US" altLang="zh-CN" dirty="0">
                <a:solidFill>
                  <a:srgbClr val="FF3300"/>
                </a:solidFill>
              </a:rPr>
              <a:t>] ← F1(i-1) + F1(i-2)      /* </a:t>
            </a:r>
            <a:r>
              <a:rPr lang="zh-CN" altLang="en-US" dirty="0">
                <a:solidFill>
                  <a:srgbClr val="FF3300"/>
                </a:solidFill>
              </a:rPr>
              <a:t>问题</a:t>
            </a:r>
            <a:r>
              <a:rPr lang="en-US" altLang="zh-CN" dirty="0">
                <a:solidFill>
                  <a:srgbClr val="FF3300"/>
                </a:solidFill>
              </a:rPr>
              <a:t>-</a:t>
            </a:r>
            <a:r>
              <a:rPr lang="zh-CN" altLang="en-US" dirty="0">
                <a:solidFill>
                  <a:srgbClr val="FF3300"/>
                </a:solidFill>
              </a:rPr>
              <a:t>子问题间的递归公式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5.   return F[n]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altLang="zh-CN" dirty="0"/>
          </a:p>
          <a:p>
            <a:pPr lvl="1"/>
            <a:r>
              <a:rPr lang="zh-CN" altLang="en-US" dirty="0"/>
              <a:t>特点</a:t>
            </a:r>
            <a:endParaRPr lang="en-US" altLang="zh-CN" dirty="0"/>
          </a:p>
          <a:p>
            <a:pPr lvl="2"/>
            <a:r>
              <a:rPr lang="zh-CN" altLang="en-US" dirty="0"/>
              <a:t>时间复杂性 </a:t>
            </a:r>
            <a:r>
              <a:rPr lang="en-US" altLang="zh-CN" i="1" dirty="0"/>
              <a:t>O</a:t>
            </a:r>
            <a:r>
              <a:rPr lang="en-US" altLang="zh-CN" dirty="0"/>
              <a:t>(n)</a:t>
            </a:r>
          </a:p>
          <a:p>
            <a:pPr lvl="2"/>
            <a:r>
              <a:rPr lang="zh-CN" altLang="en-US" dirty="0"/>
              <a:t>自下而上，迭代计算</a:t>
            </a:r>
            <a:endParaRPr lang="en-US" altLang="zh-CN" dirty="0"/>
          </a:p>
          <a:p>
            <a:pPr lvl="2"/>
            <a:r>
              <a:rPr lang="zh-CN" altLang="en-US" dirty="0"/>
              <a:t>利用数组，保存中间（子问题）计算结果。每个子问题只计算一次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58D85C-9A34-414B-ADD3-B3612BE1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EC164E-7FA3-4E1F-9380-FC1A4A21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8C50D-48E7-4F4D-9F3F-A9283A61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22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4250</TotalTime>
  <Words>5077</Words>
  <Application>Microsoft Office PowerPoint</Application>
  <PresentationFormat>全屏显示(4:3)</PresentationFormat>
  <Paragraphs>655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等线</vt:lpstr>
      <vt:lpstr>等线 Light</vt:lpstr>
      <vt:lpstr>楷体_GB2312</vt:lpstr>
      <vt:lpstr>Microsoft YaHei</vt:lpstr>
      <vt:lpstr>Microsoft YaHei</vt:lpstr>
      <vt:lpstr>微软雅黑 Light</vt:lpstr>
      <vt:lpstr>Arial</vt:lpstr>
      <vt:lpstr>Arial Rounded MT Bold</vt:lpstr>
      <vt:lpstr>Calibri</vt:lpstr>
      <vt:lpstr>Calibri Light</vt:lpstr>
      <vt:lpstr>Times New Roman</vt:lpstr>
      <vt:lpstr>Verdana</vt:lpstr>
      <vt:lpstr>Wingdings</vt:lpstr>
      <vt:lpstr>Office 主题​​</vt:lpstr>
      <vt:lpstr>Equation.DSMT4</vt:lpstr>
      <vt:lpstr>Equation.3</vt:lpstr>
      <vt:lpstr>PowerPoint 演示文稿</vt:lpstr>
      <vt:lpstr>内容</vt:lpstr>
      <vt:lpstr>3.0 动态规划原理</vt:lpstr>
      <vt:lpstr>动态规划原理</vt:lpstr>
      <vt:lpstr>动态规划原理</vt:lpstr>
      <vt:lpstr>示例：分治法 vs 动态规划</vt:lpstr>
      <vt:lpstr>PowerPoint 演示文稿</vt:lpstr>
      <vt:lpstr>示例：分治法 vs 动态规划</vt:lpstr>
      <vt:lpstr>示例：分治法 vs 动态规划</vt:lpstr>
      <vt:lpstr>动态规划算法设计步骤</vt:lpstr>
      <vt:lpstr>动态规划特点</vt:lpstr>
      <vt:lpstr>3.1 矩阵连乘</vt:lpstr>
      <vt:lpstr>示例</vt:lpstr>
      <vt:lpstr>矩阵加括号连乘积</vt:lpstr>
      <vt:lpstr>矩阵加括号连乘积</vt:lpstr>
      <vt:lpstr>方法1：穷举法</vt:lpstr>
      <vt:lpstr>方法2：动态规划</vt:lpstr>
      <vt:lpstr>最优解结构分析</vt:lpstr>
      <vt:lpstr>PowerPoint 演示文稿</vt:lpstr>
      <vt:lpstr>PowerPoint 演示文稿</vt:lpstr>
      <vt:lpstr>计算最优值</vt:lpstr>
      <vt:lpstr>PowerPoint 演示文稿</vt:lpstr>
      <vt:lpstr>PowerPoint 演示文稿</vt:lpstr>
      <vt:lpstr>PowerPoint 演示文稿</vt:lpstr>
      <vt:lpstr>算法复杂性分析</vt:lpstr>
      <vt:lpstr>矩阵连乘问题求解要素</vt:lpstr>
      <vt:lpstr>矩阵连乘问题求解要素</vt:lpstr>
      <vt:lpstr>状态及状态方程</vt:lpstr>
      <vt:lpstr>状态及状态方程</vt:lpstr>
      <vt:lpstr>状态及状态方程</vt:lpstr>
      <vt:lpstr>3.2 动态规划算法基本要素</vt:lpstr>
      <vt:lpstr>最优子结构</vt:lpstr>
      <vt:lpstr>PowerPoint 演示文稿</vt:lpstr>
      <vt:lpstr>最优子结构</vt:lpstr>
      <vt:lpstr>重叠子问题</vt:lpstr>
      <vt:lpstr>重叠子问题</vt:lpstr>
      <vt:lpstr>递归分治 vs 动态规划</vt:lpstr>
      <vt:lpstr>递归分治 vs 动态规划</vt:lpstr>
      <vt:lpstr>递归分治 vs 动态规划</vt:lpstr>
      <vt:lpstr>备忘录方法 【略】</vt:lpstr>
      <vt:lpstr>PowerPoint 演示文稿</vt:lpstr>
      <vt:lpstr>备忘录 vs 动态规划</vt:lpstr>
      <vt:lpstr>3.3 最长公共子序列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13910702762@139.com</cp:lastModifiedBy>
  <cp:revision>324</cp:revision>
  <dcterms:created xsi:type="dcterms:W3CDTF">2021-09-19T10:24:59Z</dcterms:created>
  <dcterms:modified xsi:type="dcterms:W3CDTF">2021-10-23T10:27:54Z</dcterms:modified>
</cp:coreProperties>
</file>